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13"/>
  </p:notesMasterIdLst>
  <p:sldIdLst>
    <p:sldId id="256" r:id="rId2"/>
    <p:sldId id="270" r:id="rId3"/>
    <p:sldId id="274" r:id="rId4"/>
    <p:sldId id="262" r:id="rId5"/>
    <p:sldId id="271" r:id="rId6"/>
    <p:sldId id="264" r:id="rId7"/>
    <p:sldId id="265" r:id="rId8"/>
    <p:sldId id="263" r:id="rId9"/>
    <p:sldId id="273" r:id="rId10"/>
    <p:sldId id="272" r:id="rId11"/>
    <p:sldId id="268" r:id="rId12"/>
  </p:sldIdLst>
  <p:sldSz cx="18288000" cy="10287000"/>
  <p:notesSz cx="6858000" cy="9144000"/>
  <p:embeddedFontLst>
    <p:embeddedFont>
      <p:font typeface="Calibri" panose="020F0502020204030204" pitchFamily="34" charset="0"/>
      <p:regular r:id="rId14"/>
      <p:bold r:id="rId15"/>
      <p:italic r:id="rId16"/>
      <p:boldItalic r:id="rId17"/>
    </p:embeddedFont>
    <p:embeddedFont>
      <p:font typeface="Montserrat 1" panose="020B0604020202020204" charset="0"/>
      <p:regular r:id="rId18"/>
      <p:bold r:id="rId19"/>
      <p:italic r:id="rId20"/>
      <p:boldItalic r:id="rId21"/>
    </p:embeddedFont>
    <p:embeddedFont>
      <p:font typeface="Montserrat 1 Bold" panose="020B0604020202020204" charset="0"/>
      <p:regular r:id="rId22"/>
      <p:bold r:id="rId23"/>
      <p:italic r:id="rId24"/>
      <p:boldItalic r:id="rId25"/>
    </p:embeddedFont>
    <p:embeddedFont>
      <p:font typeface="Montserrat 3" panose="020B060402020202020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47E"/>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26" autoAdjust="0"/>
  </p:normalViewPr>
  <p:slideViewPr>
    <p:cSldViewPr>
      <p:cViewPr varScale="1">
        <p:scale>
          <a:sx n="68" d="100"/>
          <a:sy n="68" d="100"/>
        </p:scale>
        <p:origin x="81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5E292A-4A0D-432F-A031-492187581680}" type="datetimeFigureOut">
              <a:rPr lang="en-US" smtClean="0"/>
              <a:t>9/6/2023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597AA5-D19D-439D-AF41-BFA95EBE365C}" type="slidenum">
              <a:rPr lang="en-US" smtClean="0"/>
              <a:t>‹#›</a:t>
            </a:fld>
            <a:endParaRPr lang="en-US"/>
          </a:p>
        </p:txBody>
      </p:sp>
    </p:spTree>
    <p:extLst>
      <p:ext uri="{BB962C8B-B14F-4D97-AF65-F5344CB8AC3E}">
        <p14:creationId xmlns:p14="http://schemas.microsoft.com/office/powerpoint/2010/main" val="1297082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97AA5-D19D-439D-AF41-BFA95EBE365C}" type="slidenum">
              <a:rPr lang="en-US" smtClean="0"/>
              <a:t>6</a:t>
            </a:fld>
            <a:endParaRPr lang="en-US"/>
          </a:p>
        </p:txBody>
      </p:sp>
    </p:spTree>
    <p:extLst>
      <p:ext uri="{BB962C8B-B14F-4D97-AF65-F5344CB8AC3E}">
        <p14:creationId xmlns:p14="http://schemas.microsoft.com/office/powerpoint/2010/main" val="1145994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6D2024-294F-4E06-B878-C6CC5174A195}" type="datetime1">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B76BED-E9DB-4E78-8E66-D7A34566C871}" type="datetime1">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E09FAE-7459-4327-AC57-92695DB2FCD2}" type="datetime1">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4145D9-A127-49E3-8064-46737F467846}" type="datetime1">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CBDE8A-341E-48F1-B911-A229E811C5FC}" type="datetime1">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8A0BC2C-F581-4C4E-B2BA-7EB015A77475}" type="datetime1">
              <a:rPr lang="en-US" smtClean="0"/>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C384C17-F855-4FD1-94BB-B58304E3AF3A}" type="datetime1">
              <a:rPr lang="en-US" smtClean="0"/>
              <a:t>9/6/2023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30254C-1EB9-44CD-A4C2-F981D96FADB0}" type="datetime1">
              <a:rPr lang="en-US" smtClean="0"/>
              <a:t>9/6/2023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A6007-6374-4E5C-9A82-9FE559CC3E7B}" type="datetime1">
              <a:rPr lang="en-US" smtClean="0"/>
              <a:t>9/6/2023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6F08E3-54F1-4C48-B240-D987219937C6}" type="datetime1">
              <a:rPr lang="en-US" smtClean="0"/>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E7F29A-5887-4C5B-BA55-DCF2710F269A}" type="datetime1">
              <a:rPr lang="en-US" smtClean="0"/>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03A484-B506-492C-9897-AF4D44611281}" type="datetime1">
              <a:rPr lang="en-US" smtClean="0"/>
              <a:t>9/6/2023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7.sv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mailto:ir@datchats.com"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sv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3.jpg"/><Relationship Id="rId7"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jpe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9211" t="27727" r="30562" b="38332"/>
          <a:stretch>
            <a:fillRect/>
          </a:stretch>
        </p:blipFill>
        <p:spPr>
          <a:xfrm>
            <a:off x="-152400" y="97335"/>
            <a:ext cx="18592800" cy="10287000"/>
          </a:xfrm>
          <a:prstGeom prst="rect">
            <a:avLst/>
          </a:prstGeom>
        </p:spPr>
      </p:pic>
      <p:sp>
        <p:nvSpPr>
          <p:cNvPr id="5" name="TextBox 5"/>
          <p:cNvSpPr txBox="1"/>
          <p:nvPr/>
        </p:nvSpPr>
        <p:spPr>
          <a:xfrm>
            <a:off x="6258677" y="8822372"/>
            <a:ext cx="5770645" cy="436017"/>
          </a:xfrm>
          <a:prstGeom prst="rect">
            <a:avLst/>
          </a:prstGeom>
        </p:spPr>
        <p:txBody>
          <a:bodyPr lIns="0" tIns="0" rIns="0" bIns="0" rtlCol="0" anchor="t">
            <a:spAutoFit/>
          </a:bodyPr>
          <a:lstStyle/>
          <a:p>
            <a:pPr algn="ctr">
              <a:lnSpc>
                <a:spcPts val="3394"/>
              </a:lnSpc>
            </a:pPr>
            <a:r>
              <a:rPr lang="en-US" sz="3200" dirty="0">
                <a:solidFill>
                  <a:schemeClr val="bg1"/>
                </a:solidFill>
                <a:latin typeface="Montserrat 1"/>
              </a:rPr>
              <a:t>September 2023</a:t>
            </a:r>
            <a:endParaRPr lang="en-US" sz="3200" dirty="0">
              <a:solidFill>
                <a:schemeClr val="bg1"/>
              </a:solidFill>
              <a:latin typeface="Montserrat 1 Bold"/>
            </a:endParaRPr>
          </a:p>
        </p:txBody>
      </p:sp>
      <p:sp>
        <p:nvSpPr>
          <p:cNvPr id="10" name="TextBox 9">
            <a:extLst>
              <a:ext uri="{FF2B5EF4-FFF2-40B4-BE49-F238E27FC236}">
                <a16:creationId xmlns:a16="http://schemas.microsoft.com/office/drawing/2014/main" id="{2B7E991D-ABF4-D615-4FE6-AAB225AD55C4}"/>
              </a:ext>
            </a:extLst>
          </p:cNvPr>
          <p:cNvSpPr txBox="1"/>
          <p:nvPr/>
        </p:nvSpPr>
        <p:spPr>
          <a:xfrm>
            <a:off x="0" y="6178200"/>
            <a:ext cx="18440400" cy="769441"/>
          </a:xfrm>
          <a:prstGeom prst="rect">
            <a:avLst/>
          </a:prstGeom>
          <a:noFill/>
        </p:spPr>
        <p:txBody>
          <a:bodyPr wrap="square" rtlCol="0">
            <a:spAutoFit/>
          </a:bodyPr>
          <a:lstStyle/>
          <a:p>
            <a:r>
              <a:rPr lang="en-US" sz="4400" dirty="0">
                <a:solidFill>
                  <a:schemeClr val="bg1"/>
                </a:solidFill>
              </a:rPr>
              <a:t>		Habytat Metaverse  	Secure Messaging		My Family Museum</a:t>
            </a:r>
          </a:p>
        </p:txBody>
      </p:sp>
      <p:pic>
        <p:nvPicPr>
          <p:cNvPr id="4" name="Picture 3" descr="A white text on a black background&#10;&#10;Description automatically generated">
            <a:extLst>
              <a:ext uri="{FF2B5EF4-FFF2-40B4-BE49-F238E27FC236}">
                <a16:creationId xmlns:a16="http://schemas.microsoft.com/office/drawing/2014/main" id="{24C692F3-56DA-9D48-2A5E-D8EA4D8FDD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86" y="-103414"/>
            <a:ext cx="18440400" cy="440688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1198027" y="2010688"/>
            <a:ext cx="16236257" cy="595548"/>
          </a:xfrm>
          <a:prstGeom prst="rect">
            <a:avLst/>
          </a:prstGeom>
        </p:spPr>
        <p:txBody>
          <a:bodyPr lIns="0" tIns="0" rIns="0" bIns="0" rtlCol="0" anchor="t">
            <a:spAutoFit/>
          </a:bodyPr>
          <a:lstStyle/>
          <a:p>
            <a:pPr>
              <a:lnSpc>
                <a:spcPts val="4496"/>
              </a:lnSpc>
            </a:pPr>
            <a:r>
              <a:rPr lang="en-US" sz="5400" dirty="0">
                <a:solidFill>
                  <a:srgbClr val="08FFA5"/>
                </a:solidFill>
                <a:latin typeface="Montserrat 3"/>
              </a:rPr>
              <a:t> </a:t>
            </a:r>
            <a:r>
              <a:rPr lang="en-US" sz="5400" dirty="0">
                <a:solidFill>
                  <a:srgbClr val="00B0F0"/>
                </a:solidFill>
                <a:latin typeface="Montserrat 3"/>
              </a:rPr>
              <a:t>Competitive Advantages</a:t>
            </a:r>
            <a:r>
              <a:rPr lang="en-US" sz="3211" dirty="0">
                <a:solidFill>
                  <a:srgbClr val="00B0F0"/>
                </a:solidFill>
                <a:latin typeface="Montserrat 3"/>
              </a:rPr>
              <a:t>:  </a:t>
            </a:r>
          </a:p>
        </p:txBody>
      </p:sp>
      <p:pic>
        <p:nvPicPr>
          <p:cNvPr id="3" name="Picture 3"/>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307120" y="4691767"/>
            <a:ext cx="9808535" cy="9808535"/>
          </a:xfrm>
          <a:prstGeom prst="rect">
            <a:avLst/>
          </a:prstGeom>
        </p:spPr>
      </p:pic>
      <p:pic>
        <p:nvPicPr>
          <p:cNvPr id="4" name="Picture 4"/>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868400" y="4457700"/>
            <a:ext cx="9808535" cy="9808535"/>
          </a:xfrm>
          <a:prstGeom prst="rect">
            <a:avLst/>
          </a:prstGeom>
        </p:spPr>
      </p:pic>
      <p:sp>
        <p:nvSpPr>
          <p:cNvPr id="5" name="TextBox 5"/>
          <p:cNvSpPr txBox="1"/>
          <p:nvPr/>
        </p:nvSpPr>
        <p:spPr>
          <a:xfrm>
            <a:off x="1028700" y="3157762"/>
            <a:ext cx="16236257" cy="11523539"/>
          </a:xfrm>
          <a:prstGeom prst="rect">
            <a:avLst/>
          </a:prstGeom>
        </p:spPr>
        <p:txBody>
          <a:bodyPr lIns="0" tIns="0" rIns="0" bIns="0" rtlCol="0" anchor="t">
            <a:spAutoFit/>
          </a:bodyPr>
          <a:lstStyle/>
          <a:p>
            <a:pPr marL="628700" lvl="1" indent="-314350">
              <a:lnSpc>
                <a:spcPts val="4076"/>
              </a:lnSpc>
              <a:buFont typeface="Arial"/>
              <a:buChar char="•"/>
            </a:pPr>
            <a:r>
              <a:rPr lang="en-US" sz="3600" dirty="0">
                <a:solidFill>
                  <a:schemeClr val="bg1"/>
                </a:solidFill>
                <a:latin typeface="Montserrat 1"/>
              </a:rPr>
              <a:t>Early &amp; First Mover Advantages</a:t>
            </a:r>
          </a:p>
          <a:p>
            <a:pPr marL="628700" lvl="1" indent="-314350">
              <a:lnSpc>
                <a:spcPts val="4076"/>
              </a:lnSpc>
              <a:buFont typeface="Arial"/>
              <a:buChar char="•"/>
            </a:pPr>
            <a:endParaRPr lang="en-US" sz="3600" dirty="0">
              <a:solidFill>
                <a:srgbClr val="FFFFFF"/>
              </a:solidFill>
              <a:latin typeface="Montserrat 1"/>
            </a:endParaRPr>
          </a:p>
          <a:p>
            <a:pPr marL="628700" lvl="1" indent="-314350">
              <a:lnSpc>
                <a:spcPts val="4076"/>
              </a:lnSpc>
              <a:buFont typeface="Arial"/>
              <a:buChar char="•"/>
            </a:pPr>
            <a:r>
              <a:rPr lang="en-US" sz="3600" dirty="0">
                <a:solidFill>
                  <a:srgbClr val="FFFFFF"/>
                </a:solidFill>
                <a:latin typeface="Montserrat 1"/>
              </a:rPr>
              <a:t>7 Granted Patents with Several more Pending</a:t>
            </a:r>
          </a:p>
          <a:p>
            <a:pPr marL="628700" lvl="1" indent="-314350">
              <a:lnSpc>
                <a:spcPts val="4076"/>
              </a:lnSpc>
              <a:buFont typeface="Arial"/>
              <a:buChar char="•"/>
            </a:pPr>
            <a:endParaRPr lang="en-US" sz="3600" dirty="0">
              <a:solidFill>
                <a:srgbClr val="FFFFFF"/>
              </a:solidFill>
              <a:latin typeface="Montserrat 1"/>
            </a:endParaRPr>
          </a:p>
          <a:p>
            <a:pPr marL="628700" lvl="1" indent="-314350">
              <a:lnSpc>
                <a:spcPts val="4076"/>
              </a:lnSpc>
              <a:buFont typeface="Arial"/>
              <a:buChar char="•"/>
            </a:pPr>
            <a:r>
              <a:rPr lang="en-US" sz="3600" dirty="0">
                <a:solidFill>
                  <a:srgbClr val="FFFFFF"/>
                </a:solidFill>
                <a:latin typeface="Montserrat 1"/>
              </a:rPr>
              <a:t>Do Not have to rely on NFT Sales or Crypto Currencies</a:t>
            </a:r>
          </a:p>
          <a:p>
            <a:pPr marL="628700" lvl="1" indent="-314350">
              <a:lnSpc>
                <a:spcPts val="4076"/>
              </a:lnSpc>
              <a:buFont typeface="Arial"/>
              <a:buChar char="•"/>
            </a:pPr>
            <a:endParaRPr lang="en-US" sz="3600" dirty="0">
              <a:solidFill>
                <a:srgbClr val="FFFFFF"/>
              </a:solidFill>
              <a:latin typeface="Montserrat 1"/>
            </a:endParaRPr>
          </a:p>
          <a:p>
            <a:pPr marL="628700" lvl="1" indent="-314350">
              <a:lnSpc>
                <a:spcPts val="4076"/>
              </a:lnSpc>
              <a:buFont typeface="Arial"/>
              <a:buChar char="•"/>
            </a:pPr>
            <a:r>
              <a:rPr lang="en-US" sz="3600" dirty="0">
                <a:solidFill>
                  <a:srgbClr val="FFFFFF"/>
                </a:solidFill>
                <a:latin typeface="Montserrat 1"/>
              </a:rPr>
              <a:t>Fast Growing Active User Base</a:t>
            </a:r>
          </a:p>
          <a:p>
            <a:pPr marL="628700" lvl="1" indent="-314350">
              <a:lnSpc>
                <a:spcPts val="4076"/>
              </a:lnSpc>
              <a:buFont typeface="Arial"/>
              <a:buChar char="•"/>
            </a:pPr>
            <a:endParaRPr lang="en-US" sz="3600" dirty="0">
              <a:solidFill>
                <a:srgbClr val="FFFFFF"/>
              </a:solidFill>
              <a:latin typeface="Montserrat 1"/>
            </a:endParaRPr>
          </a:p>
          <a:p>
            <a:pPr marL="628700" lvl="1" indent="-314350">
              <a:lnSpc>
                <a:spcPts val="4076"/>
              </a:lnSpc>
              <a:buFont typeface="Arial"/>
              <a:buChar char="•"/>
            </a:pPr>
            <a:r>
              <a:rPr lang="en-US" sz="3600" dirty="0">
                <a:solidFill>
                  <a:srgbClr val="FFFFFF"/>
                </a:solidFill>
                <a:latin typeface="Montserrat 1"/>
              </a:rPr>
              <a:t>Cost Effective &amp; Fast Development Team</a:t>
            </a:r>
          </a:p>
          <a:p>
            <a:pPr marL="628700" lvl="1" indent="-314350">
              <a:lnSpc>
                <a:spcPts val="4076"/>
              </a:lnSpc>
              <a:buFont typeface="Arial"/>
              <a:buChar char="•"/>
            </a:pPr>
            <a:endParaRPr lang="en-US" sz="3600" dirty="0">
              <a:solidFill>
                <a:srgbClr val="FFFFFF"/>
              </a:solidFill>
              <a:latin typeface="Montserrat 1"/>
            </a:endParaRPr>
          </a:p>
          <a:p>
            <a:pPr marL="628700" lvl="1" indent="-314350">
              <a:lnSpc>
                <a:spcPts val="4076"/>
              </a:lnSpc>
              <a:buFont typeface="Arial"/>
              <a:buChar char="•"/>
            </a:pPr>
            <a:r>
              <a:rPr lang="en-US" sz="3600" dirty="0">
                <a:solidFill>
                  <a:srgbClr val="FFFFFF"/>
                </a:solidFill>
                <a:latin typeface="Montserrat 1"/>
              </a:rPr>
              <a:t>User Base Growing Over 2,000 New Users Per Day</a:t>
            </a:r>
          </a:p>
          <a:p>
            <a:pPr marL="628700" lvl="1" indent="-314350">
              <a:lnSpc>
                <a:spcPts val="4076"/>
              </a:lnSpc>
              <a:buFont typeface="Arial"/>
              <a:buChar char="•"/>
            </a:pPr>
            <a:endParaRPr lang="en-US" sz="2911" dirty="0">
              <a:solidFill>
                <a:srgbClr val="FFFFFF"/>
              </a:solidFill>
              <a:latin typeface="Montserrat 1"/>
            </a:endParaRPr>
          </a:p>
          <a:p>
            <a:pPr marL="628700" lvl="1" indent="-314350">
              <a:lnSpc>
                <a:spcPts val="4076"/>
              </a:lnSpc>
              <a:buFont typeface="Arial"/>
              <a:buChar char="•"/>
            </a:pPr>
            <a:endParaRPr lang="en-US" sz="2911" dirty="0">
              <a:solidFill>
                <a:srgbClr val="FFFFFF"/>
              </a:solidFill>
              <a:latin typeface="Montserrat 1"/>
            </a:endParaRPr>
          </a:p>
          <a:p>
            <a:pPr>
              <a:lnSpc>
                <a:spcPts val="4076"/>
              </a:lnSpc>
            </a:pPr>
            <a:endParaRPr lang="en-US" sz="2911" dirty="0">
              <a:solidFill>
                <a:srgbClr val="FFFFFF"/>
              </a:solidFill>
              <a:latin typeface="Montserrat 1"/>
            </a:endParaRPr>
          </a:p>
          <a:p>
            <a:pPr marL="628700" lvl="1" indent="-314350">
              <a:lnSpc>
                <a:spcPts val="4076"/>
              </a:lnSpc>
              <a:buFont typeface="Arial"/>
              <a:buChar char="•"/>
            </a:pPr>
            <a:endParaRPr lang="en-US" sz="2911" dirty="0">
              <a:solidFill>
                <a:srgbClr val="FFFFFF"/>
              </a:solidFill>
              <a:latin typeface="Montserrat 1"/>
            </a:endParaRPr>
          </a:p>
          <a:p>
            <a:pPr marL="628700" lvl="1" indent="-314350">
              <a:lnSpc>
                <a:spcPts val="4076"/>
              </a:lnSpc>
              <a:buFont typeface="Arial"/>
              <a:buChar char="•"/>
            </a:pPr>
            <a:endParaRPr lang="en-US" sz="2911" dirty="0">
              <a:solidFill>
                <a:srgbClr val="00B0F0"/>
              </a:solidFill>
              <a:latin typeface="Montserrat 1"/>
            </a:endParaRPr>
          </a:p>
          <a:p>
            <a:pPr marL="628700" lvl="1" indent="-314350">
              <a:lnSpc>
                <a:spcPts val="4076"/>
              </a:lnSpc>
              <a:buFont typeface="Arial"/>
              <a:buChar char="•"/>
            </a:pPr>
            <a:endParaRPr lang="en-US" sz="2911" dirty="0">
              <a:solidFill>
                <a:srgbClr val="00B0F0"/>
              </a:solidFill>
              <a:latin typeface="Montserrat 1"/>
            </a:endParaRPr>
          </a:p>
          <a:p>
            <a:pPr marL="628700" lvl="1" indent="-314350">
              <a:lnSpc>
                <a:spcPts val="4076"/>
              </a:lnSpc>
              <a:buFont typeface="Arial"/>
              <a:buChar char="•"/>
            </a:pPr>
            <a:endParaRPr lang="en-US" sz="2911" dirty="0">
              <a:solidFill>
                <a:srgbClr val="FFFFFF"/>
              </a:solidFill>
              <a:latin typeface="Montserrat 1"/>
            </a:endParaRPr>
          </a:p>
          <a:p>
            <a:pPr marL="628700" lvl="1" indent="-314350">
              <a:lnSpc>
                <a:spcPts val="4076"/>
              </a:lnSpc>
              <a:buFont typeface="Arial"/>
              <a:buChar char="•"/>
            </a:pPr>
            <a:endParaRPr lang="en-US" sz="2911" dirty="0">
              <a:solidFill>
                <a:srgbClr val="FFFFFF"/>
              </a:solidFill>
              <a:latin typeface="Montserrat 1"/>
            </a:endParaRPr>
          </a:p>
          <a:p>
            <a:pPr marL="314350" lvl="1">
              <a:lnSpc>
                <a:spcPts val="4076"/>
              </a:lnSpc>
            </a:pPr>
            <a:endParaRPr lang="en-US" sz="2911" dirty="0">
              <a:solidFill>
                <a:srgbClr val="FFFFFF"/>
              </a:solidFill>
              <a:latin typeface="Montserrat 1"/>
            </a:endParaRPr>
          </a:p>
          <a:p>
            <a:pPr marL="314350" lvl="1">
              <a:lnSpc>
                <a:spcPts val="4076"/>
              </a:lnSpc>
            </a:pPr>
            <a:endParaRPr lang="en-US" sz="2911" dirty="0">
              <a:solidFill>
                <a:srgbClr val="FFFFFF"/>
              </a:solidFill>
              <a:latin typeface="Montserrat 1"/>
            </a:endParaRPr>
          </a:p>
          <a:p>
            <a:pPr>
              <a:lnSpc>
                <a:spcPts val="4076"/>
              </a:lnSpc>
            </a:pPr>
            <a:endParaRPr lang="en-US" sz="2911" dirty="0">
              <a:solidFill>
                <a:srgbClr val="FFFFFF"/>
              </a:solidFill>
              <a:latin typeface="Montserrat 1"/>
            </a:endParaRPr>
          </a:p>
        </p:txBody>
      </p:sp>
      <p:pic>
        <p:nvPicPr>
          <p:cNvPr id="6" name="Picture 6"/>
          <p:cNvPicPr>
            <a:picLocks noChangeAspect="1"/>
          </p:cNvPicPr>
          <p:nvPr/>
        </p:nvPicPr>
        <p:blipFill>
          <a:blip r:embed="rId6"/>
          <a:srcRect l="27604" t="17966" r="30177" b="47910"/>
          <a:stretch>
            <a:fillRect/>
          </a:stretch>
        </p:blipFill>
        <p:spPr>
          <a:xfrm>
            <a:off x="15883030" y="320070"/>
            <a:ext cx="2130006" cy="1076017"/>
          </a:xfrm>
          <a:prstGeom prst="rect">
            <a:avLst/>
          </a:prstGeom>
        </p:spPr>
      </p:pic>
      <p:sp>
        <p:nvSpPr>
          <p:cNvPr id="10" name="TextBox 9">
            <a:extLst>
              <a:ext uri="{FF2B5EF4-FFF2-40B4-BE49-F238E27FC236}">
                <a16:creationId xmlns:a16="http://schemas.microsoft.com/office/drawing/2014/main" id="{73971F4F-EE97-0CD0-5885-463C7AB3BC59}"/>
              </a:ext>
            </a:extLst>
          </p:cNvPr>
          <p:cNvSpPr txBox="1"/>
          <p:nvPr/>
        </p:nvSpPr>
        <p:spPr>
          <a:xfrm>
            <a:off x="17526000" y="9563100"/>
            <a:ext cx="418704" cy="369332"/>
          </a:xfrm>
          <a:prstGeom prst="rect">
            <a:avLst/>
          </a:prstGeom>
          <a:noFill/>
        </p:spPr>
        <p:txBody>
          <a:bodyPr wrap="none" rtlCol="0">
            <a:spAutoFit/>
          </a:bodyPr>
          <a:lstStyle/>
          <a:p>
            <a:r>
              <a:rPr lang="en-US" dirty="0">
                <a:solidFill>
                  <a:schemeClr val="bg1"/>
                </a:solidFill>
              </a:rPr>
              <a:t>10</a:t>
            </a:r>
          </a:p>
        </p:txBody>
      </p:sp>
      <p:pic>
        <p:nvPicPr>
          <p:cNvPr id="8" name="Picture 7">
            <a:extLst>
              <a:ext uri="{FF2B5EF4-FFF2-40B4-BE49-F238E27FC236}">
                <a16:creationId xmlns:a16="http://schemas.microsoft.com/office/drawing/2014/main" id="{B232B700-0A29-DD6F-DEF6-CD8EE26B3C3A}"/>
              </a:ext>
            </a:extLst>
          </p:cNvPr>
          <p:cNvPicPr>
            <a:picLocks noChangeAspect="1"/>
          </p:cNvPicPr>
          <p:nvPr/>
        </p:nvPicPr>
        <p:blipFill>
          <a:blip r:embed="rId7"/>
          <a:stretch>
            <a:fillRect/>
          </a:stretch>
        </p:blipFill>
        <p:spPr>
          <a:xfrm>
            <a:off x="15643376" y="9476315"/>
            <a:ext cx="2609314" cy="646232"/>
          </a:xfrm>
          <a:prstGeom prst="rect">
            <a:avLst/>
          </a:prstGeom>
        </p:spPr>
      </p:pic>
    </p:spTree>
    <p:extLst>
      <p:ext uri="{BB962C8B-B14F-4D97-AF65-F5344CB8AC3E}">
        <p14:creationId xmlns:p14="http://schemas.microsoft.com/office/powerpoint/2010/main" val="1828940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509D439-002D-27CB-105D-6DD7C99613E0}"/>
              </a:ext>
            </a:extLst>
          </p:cNvPr>
          <p:cNvSpPr txBox="1"/>
          <p:nvPr/>
        </p:nvSpPr>
        <p:spPr>
          <a:xfrm>
            <a:off x="0" y="4381500"/>
            <a:ext cx="18288000" cy="1015663"/>
          </a:xfrm>
          <a:prstGeom prst="rect">
            <a:avLst/>
          </a:prstGeom>
          <a:noFill/>
        </p:spPr>
        <p:txBody>
          <a:bodyPr wrap="square" rtlCol="0">
            <a:spAutoFit/>
          </a:bodyPr>
          <a:lstStyle/>
          <a:p>
            <a:pPr algn="ctr"/>
            <a:r>
              <a:rPr lang="en-US" sz="6000" dirty="0">
                <a:solidFill>
                  <a:schemeClr val="bg1"/>
                </a:solidFill>
              </a:rPr>
              <a:t>Thank You</a:t>
            </a:r>
            <a:r>
              <a:rPr lang="en-US" dirty="0"/>
              <a:t>.</a:t>
            </a:r>
          </a:p>
        </p:txBody>
      </p:sp>
      <p:sp>
        <p:nvSpPr>
          <p:cNvPr id="12" name="TextBox 11">
            <a:extLst>
              <a:ext uri="{FF2B5EF4-FFF2-40B4-BE49-F238E27FC236}">
                <a16:creationId xmlns:a16="http://schemas.microsoft.com/office/drawing/2014/main" id="{6832AD98-5D11-6432-3BD5-CDD6E5EABB04}"/>
              </a:ext>
            </a:extLst>
          </p:cNvPr>
          <p:cNvSpPr txBox="1"/>
          <p:nvPr/>
        </p:nvSpPr>
        <p:spPr>
          <a:xfrm>
            <a:off x="20444" y="5908518"/>
            <a:ext cx="18288000" cy="3785652"/>
          </a:xfrm>
          <a:prstGeom prst="rect">
            <a:avLst/>
          </a:prstGeom>
          <a:noFill/>
        </p:spPr>
        <p:txBody>
          <a:bodyPr wrap="square" rtlCol="0">
            <a:spAutoFit/>
          </a:bodyPr>
          <a:lstStyle/>
          <a:p>
            <a:pPr algn="ctr"/>
            <a:r>
              <a:rPr lang="en-US" sz="4000" dirty="0">
                <a:solidFill>
                  <a:schemeClr val="bg1"/>
                </a:solidFill>
              </a:rPr>
              <a:t>Darin Myman, CEO</a:t>
            </a:r>
          </a:p>
          <a:p>
            <a:pPr algn="ctr"/>
            <a:endParaRPr lang="en-US" sz="4000" dirty="0">
              <a:solidFill>
                <a:schemeClr val="bg1"/>
              </a:solidFill>
            </a:endParaRPr>
          </a:p>
          <a:p>
            <a:pPr algn="ctr"/>
            <a:endParaRPr lang="en-US" sz="4000" dirty="0">
              <a:solidFill>
                <a:schemeClr val="bg1"/>
              </a:solidFill>
            </a:endParaRPr>
          </a:p>
          <a:p>
            <a:pPr algn="ctr"/>
            <a:r>
              <a:rPr lang="en-US" sz="4000" dirty="0">
                <a:solidFill>
                  <a:schemeClr val="bg1"/>
                </a:solidFill>
                <a:hlinkClick r:id="rId2">
                  <a:extLst>
                    <a:ext uri="{A12FA001-AC4F-418D-AE19-62706E023703}">
                      <ahyp:hlinkClr xmlns:ahyp="http://schemas.microsoft.com/office/drawing/2018/hyperlinkcolor" val="tx"/>
                    </a:ext>
                  </a:extLst>
                </a:hlinkClick>
              </a:rPr>
              <a:t>ir@datchats.com</a:t>
            </a:r>
            <a:endParaRPr lang="en-US" sz="4000" dirty="0">
              <a:solidFill>
                <a:schemeClr val="bg1"/>
              </a:solidFill>
            </a:endParaRPr>
          </a:p>
          <a:p>
            <a:pPr algn="ctr"/>
            <a:r>
              <a:rPr lang="en-US" sz="4000" dirty="0">
                <a:solidFill>
                  <a:schemeClr val="bg1"/>
                </a:solidFill>
              </a:rPr>
              <a:t>800-658-8081</a:t>
            </a:r>
          </a:p>
          <a:p>
            <a:pPr algn="ctr"/>
            <a:endParaRPr lang="en-US" sz="4000" dirty="0">
              <a:solidFill>
                <a:schemeClr val="bg1"/>
              </a:solidFill>
            </a:endParaRPr>
          </a:p>
        </p:txBody>
      </p:sp>
      <p:sp>
        <p:nvSpPr>
          <p:cNvPr id="22" name="TextBox 21">
            <a:extLst>
              <a:ext uri="{FF2B5EF4-FFF2-40B4-BE49-F238E27FC236}">
                <a16:creationId xmlns:a16="http://schemas.microsoft.com/office/drawing/2014/main" id="{45075C24-69B9-0131-691A-540F0446DAEB}"/>
              </a:ext>
            </a:extLst>
          </p:cNvPr>
          <p:cNvSpPr txBox="1"/>
          <p:nvPr/>
        </p:nvSpPr>
        <p:spPr>
          <a:xfrm>
            <a:off x="17526000" y="9592708"/>
            <a:ext cx="418704" cy="369332"/>
          </a:xfrm>
          <a:prstGeom prst="rect">
            <a:avLst/>
          </a:prstGeom>
          <a:noFill/>
        </p:spPr>
        <p:txBody>
          <a:bodyPr wrap="none" rtlCol="0">
            <a:spAutoFit/>
          </a:bodyPr>
          <a:lstStyle/>
          <a:p>
            <a:r>
              <a:rPr lang="en-US" dirty="0">
                <a:solidFill>
                  <a:schemeClr val="bg1"/>
                </a:solidFill>
              </a:rPr>
              <a:t>11</a:t>
            </a:r>
          </a:p>
        </p:txBody>
      </p:sp>
      <p:pic>
        <p:nvPicPr>
          <p:cNvPr id="2" name="Picture 1">
            <a:extLst>
              <a:ext uri="{FF2B5EF4-FFF2-40B4-BE49-F238E27FC236}">
                <a16:creationId xmlns:a16="http://schemas.microsoft.com/office/drawing/2014/main" id="{B55EF5A3-45AE-772D-A512-CEBF3379BB26}"/>
              </a:ext>
            </a:extLst>
          </p:cNvPr>
          <p:cNvPicPr>
            <a:picLocks noChangeAspect="1"/>
          </p:cNvPicPr>
          <p:nvPr/>
        </p:nvPicPr>
        <p:blipFill>
          <a:blip r:embed="rId3"/>
          <a:stretch>
            <a:fillRect/>
          </a:stretch>
        </p:blipFill>
        <p:spPr>
          <a:xfrm>
            <a:off x="15335390" y="9509788"/>
            <a:ext cx="2609314" cy="64623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0" y="-2247900"/>
            <a:ext cx="9808535" cy="9808535"/>
          </a:xfrm>
          <a:prstGeom prst="rect">
            <a:avLst/>
          </a:prstGeom>
        </p:spPr>
      </p:pic>
      <p:pic>
        <p:nvPicPr>
          <p:cNvPr id="5" name="Picture 5"/>
          <p:cNvPicPr>
            <a:picLocks noChangeAspect="1"/>
          </p:cNvPicPr>
          <p:nvPr/>
        </p:nvPicPr>
        <p:blipFill>
          <a:blip r:embed="rId4"/>
          <a:srcRect l="27604" t="17966" r="30177" b="47910"/>
          <a:stretch>
            <a:fillRect/>
          </a:stretch>
        </p:blipFill>
        <p:spPr>
          <a:xfrm>
            <a:off x="15892555" y="320070"/>
            <a:ext cx="2130006" cy="1076017"/>
          </a:xfrm>
          <a:prstGeom prst="rect">
            <a:avLst/>
          </a:prstGeom>
        </p:spPr>
      </p:pic>
      <p:sp>
        <p:nvSpPr>
          <p:cNvPr id="10" name="Title 9">
            <a:extLst>
              <a:ext uri="{FF2B5EF4-FFF2-40B4-BE49-F238E27FC236}">
                <a16:creationId xmlns:a16="http://schemas.microsoft.com/office/drawing/2014/main" id="{669B132B-4690-4FF3-30AA-BF4A87F5E3ED}"/>
              </a:ext>
            </a:extLst>
          </p:cNvPr>
          <p:cNvSpPr>
            <a:spLocks noGrp="1"/>
          </p:cNvSpPr>
          <p:nvPr>
            <p:ph type="title"/>
          </p:nvPr>
        </p:nvSpPr>
        <p:spPr/>
        <p:txBody>
          <a:bodyPr/>
          <a:lstStyle/>
          <a:p>
            <a:pPr algn="l"/>
            <a:r>
              <a:rPr lang="en-US" dirty="0">
                <a:solidFill>
                  <a:schemeClr val="bg1"/>
                </a:solidFill>
              </a:rPr>
              <a:t>Cautionary Statements</a:t>
            </a:r>
          </a:p>
        </p:txBody>
      </p:sp>
      <p:sp>
        <p:nvSpPr>
          <p:cNvPr id="4" name="Content Placeholder 3">
            <a:extLst>
              <a:ext uri="{FF2B5EF4-FFF2-40B4-BE49-F238E27FC236}">
                <a16:creationId xmlns:a16="http://schemas.microsoft.com/office/drawing/2014/main" id="{E40A9CB0-BA28-59C2-4A3D-FA04B7754690}"/>
              </a:ext>
            </a:extLst>
          </p:cNvPr>
          <p:cNvSpPr>
            <a:spLocks noGrp="1"/>
          </p:cNvSpPr>
          <p:nvPr>
            <p:ph idx="1"/>
          </p:nvPr>
        </p:nvSpPr>
        <p:spPr>
          <a:xfrm>
            <a:off x="457200" y="1600200"/>
            <a:ext cx="15925800" cy="8412162"/>
          </a:xfrm>
        </p:spPr>
        <p:txBody>
          <a:bodyPr>
            <a:normAutofit fontScale="55000" lnSpcReduction="20000"/>
          </a:bodyPr>
          <a:lstStyle/>
          <a:p>
            <a:r>
              <a:rPr lang="en-US" sz="3800" dirty="0">
                <a:solidFill>
                  <a:schemeClr val="bg1"/>
                </a:solidFill>
              </a:rPr>
              <a:t>This presentation has been prepared by </a:t>
            </a:r>
            <a:r>
              <a:rPr lang="en-US" sz="3800" dirty="0" err="1">
                <a:solidFill>
                  <a:schemeClr val="bg1"/>
                </a:solidFill>
              </a:rPr>
              <a:t>DatChat</a:t>
            </a:r>
            <a:r>
              <a:rPr lang="en-US" sz="3800" dirty="0">
                <a:solidFill>
                  <a:schemeClr val="bg1"/>
                </a:solidFill>
              </a:rPr>
              <a:t>, Inc. (the “Company”) solely for informational purposes based on its own information, as well as information from public sources. This presentation has been prepared to assist interested parties in making their own evaluation of the Company and does not propose to contain all of the information that may be relevant. In all cases, interested parties should conduct their own investigation and analysis of the Company and the data set forth in the presentation and any other information provided by or on behalf of the Company. This presentation does not constitute an offer to sell, nor a solicitation of an offer to buy, any securities of the Company by any person in any jurisdiction in which it is unlawful for such person to make such an offering or solicitation. Neither the Securities and Exchange Commission nor any other regulatory body has approved or disapproved of the securities of the Company or passed upon the accuracy or adequacy of this presentation. Any representation to the contrary is a criminal offense.</a:t>
            </a:r>
          </a:p>
          <a:p>
            <a:endParaRPr lang="en-US" sz="3800" dirty="0">
              <a:solidFill>
                <a:schemeClr val="bg1"/>
              </a:solidFill>
            </a:endParaRPr>
          </a:p>
          <a:p>
            <a:r>
              <a:rPr lang="en-US" sz="3800" dirty="0">
                <a:solidFill>
                  <a:schemeClr val="bg1"/>
                </a:solidFill>
              </a:rPr>
              <a:t>Except as otherwise indicated, this presentation speaks as of the date hereof. The delivery of this presentation shall not, under any circumstances, create any implication that there has been no change in the affairs of the Company after the date hereof.</a:t>
            </a:r>
          </a:p>
          <a:p>
            <a:endParaRPr lang="en-US" sz="3800" dirty="0">
              <a:solidFill>
                <a:schemeClr val="bg1"/>
              </a:solidFill>
            </a:endParaRPr>
          </a:p>
          <a:p>
            <a:r>
              <a:rPr lang="en-US" sz="3800" dirty="0">
                <a:solidFill>
                  <a:schemeClr val="bg1"/>
                </a:solidFill>
              </a:rPr>
              <a:t>Certain of the information contained herein may be derived from information provided by industry sources. The Company believes that such information is accurate and that the sources from which it has been obtained are reliable. The Company cannot guarantee the accuracy of such information and has not independently verified such information.</a:t>
            </a:r>
          </a:p>
          <a:p>
            <a:endParaRPr lang="en-US" sz="3800" dirty="0">
              <a:solidFill>
                <a:schemeClr val="bg1"/>
              </a:solidFill>
            </a:endParaRPr>
          </a:p>
          <a:p>
            <a:r>
              <a:rPr lang="en-US" sz="3800" dirty="0">
                <a:solidFill>
                  <a:schemeClr val="bg1"/>
                </a:solidFill>
              </a:rPr>
              <a:t>This presentation contains forward-looking statements within the meaning of the federal securities laws. These forward-looking statements can be identified by the use of forward-looking terminology, including the terms “believe,” “estimate,” “project,” “anticipate,” “expect,” “seek,” “predict,” “continue,” “possible,” “intend,” “may,” “might,” “will,” “could,” would” or “should” or, in each case, their negative, or other variations or comparable terminology. These forward-looking statements include all matters that are not historical facts. They appear in a number of places throughout this presentation and include statements regarding our intentions, beliefs or current expectations concerning, among other things, our product candidates, clinical development pathway, research, commercialization objectives, prospects, strategies and the industry in which we operate. We derive many of our forward-looking statements from our operating budgets and forecasts, which are based upon many detailed assumptions. While we believe that our assumptions are reasonable, we caution that it is very difficult to predict the impact of known factors, and, of course, it is impossible for us to anticipate all factors that could affect our actual results. Forward-looking statements should not be read as a guarantee of future performance or results and may not be accurate indications of when such performance or results will be achieved. In light of these risks and uncertainties, the forward-looking events and circumstances discussed in this presentation may not occur and actual results could differ materially from those anticipated or implied in the forward-looking statements.</a:t>
            </a:r>
          </a:p>
          <a:p>
            <a:endParaRPr lang="en-US" dirty="0"/>
          </a:p>
        </p:txBody>
      </p:sp>
      <p:sp>
        <p:nvSpPr>
          <p:cNvPr id="12" name="TextBox 11">
            <a:extLst>
              <a:ext uri="{FF2B5EF4-FFF2-40B4-BE49-F238E27FC236}">
                <a16:creationId xmlns:a16="http://schemas.microsoft.com/office/drawing/2014/main" id="{BA8AA148-182C-71A6-088B-9013CB8278AE}"/>
              </a:ext>
            </a:extLst>
          </p:cNvPr>
          <p:cNvSpPr txBox="1"/>
          <p:nvPr/>
        </p:nvSpPr>
        <p:spPr>
          <a:xfrm>
            <a:off x="17526000" y="9563100"/>
            <a:ext cx="301686" cy="369332"/>
          </a:xfrm>
          <a:prstGeom prst="rect">
            <a:avLst/>
          </a:prstGeom>
          <a:noFill/>
        </p:spPr>
        <p:txBody>
          <a:bodyPr wrap="none" rtlCol="0">
            <a:spAutoFit/>
          </a:bodyPr>
          <a:lstStyle/>
          <a:p>
            <a:r>
              <a:rPr lang="en-US" dirty="0">
                <a:solidFill>
                  <a:schemeClr val="bg1"/>
                </a:solidFill>
              </a:rPr>
              <a:t>2</a:t>
            </a:r>
          </a:p>
        </p:txBody>
      </p:sp>
      <p:sp>
        <p:nvSpPr>
          <p:cNvPr id="3" name="TextBox 2">
            <a:extLst>
              <a:ext uri="{FF2B5EF4-FFF2-40B4-BE49-F238E27FC236}">
                <a16:creationId xmlns:a16="http://schemas.microsoft.com/office/drawing/2014/main" id="{1C643CA0-4284-BDC2-FF62-BAB6478B261F}"/>
              </a:ext>
            </a:extLst>
          </p:cNvPr>
          <p:cNvSpPr txBox="1"/>
          <p:nvPr/>
        </p:nvSpPr>
        <p:spPr>
          <a:xfrm>
            <a:off x="15507961" y="9505265"/>
            <a:ext cx="2514600" cy="461665"/>
          </a:xfrm>
          <a:prstGeom prst="rect">
            <a:avLst/>
          </a:prstGeom>
          <a:noFill/>
        </p:spPr>
        <p:txBody>
          <a:bodyPr wrap="square" rtlCol="0">
            <a:spAutoFit/>
          </a:bodyPr>
          <a:lstStyle/>
          <a:p>
            <a:r>
              <a:rPr lang="en-US" sz="2400" dirty="0" err="1">
                <a:solidFill>
                  <a:schemeClr val="bg1"/>
                </a:solidFill>
              </a:rPr>
              <a:t>Nasdaq:DATS</a:t>
            </a:r>
            <a:endParaRPr lang="en-US" sz="2400" dirty="0">
              <a:solidFill>
                <a:schemeClr val="bg1"/>
              </a:solidFill>
            </a:endParaRPr>
          </a:p>
        </p:txBody>
      </p:sp>
    </p:spTree>
    <p:extLst>
      <p:ext uri="{BB962C8B-B14F-4D97-AF65-F5344CB8AC3E}">
        <p14:creationId xmlns:p14="http://schemas.microsoft.com/office/powerpoint/2010/main" val="2190782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0" y="-2247900"/>
            <a:ext cx="9808535" cy="9808535"/>
          </a:xfrm>
          <a:prstGeom prst="rect">
            <a:avLst/>
          </a:prstGeom>
        </p:spPr>
      </p:pic>
      <p:pic>
        <p:nvPicPr>
          <p:cNvPr id="5" name="Picture 5"/>
          <p:cNvPicPr>
            <a:picLocks noChangeAspect="1"/>
          </p:cNvPicPr>
          <p:nvPr/>
        </p:nvPicPr>
        <p:blipFill>
          <a:blip r:embed="rId4"/>
          <a:srcRect l="27604" t="17966" r="30177" b="47910"/>
          <a:stretch>
            <a:fillRect/>
          </a:stretch>
        </p:blipFill>
        <p:spPr>
          <a:xfrm>
            <a:off x="15892555" y="320070"/>
            <a:ext cx="2130006" cy="1076017"/>
          </a:xfrm>
          <a:prstGeom prst="rect">
            <a:avLst/>
          </a:prstGeom>
        </p:spPr>
      </p:pic>
      <p:sp>
        <p:nvSpPr>
          <p:cNvPr id="10" name="Title 9">
            <a:extLst>
              <a:ext uri="{FF2B5EF4-FFF2-40B4-BE49-F238E27FC236}">
                <a16:creationId xmlns:a16="http://schemas.microsoft.com/office/drawing/2014/main" id="{669B132B-4690-4FF3-30AA-BF4A87F5E3ED}"/>
              </a:ext>
            </a:extLst>
          </p:cNvPr>
          <p:cNvSpPr>
            <a:spLocks noGrp="1"/>
          </p:cNvSpPr>
          <p:nvPr>
            <p:ph type="title"/>
          </p:nvPr>
        </p:nvSpPr>
        <p:spPr/>
        <p:txBody>
          <a:bodyPr/>
          <a:lstStyle/>
          <a:p>
            <a:pPr algn="l"/>
            <a:r>
              <a:rPr lang="en-US" dirty="0">
                <a:solidFill>
                  <a:schemeClr val="bg1"/>
                </a:solidFill>
              </a:rPr>
              <a:t>About DatChat, Inc.</a:t>
            </a:r>
          </a:p>
        </p:txBody>
      </p:sp>
      <p:sp>
        <p:nvSpPr>
          <p:cNvPr id="11" name="Content Placeholder 10">
            <a:extLst>
              <a:ext uri="{FF2B5EF4-FFF2-40B4-BE49-F238E27FC236}">
                <a16:creationId xmlns:a16="http://schemas.microsoft.com/office/drawing/2014/main" id="{0B0BF039-66BC-C505-ADB0-0D3F4742A30E}"/>
              </a:ext>
            </a:extLst>
          </p:cNvPr>
          <p:cNvSpPr>
            <a:spLocks noGrp="1"/>
          </p:cNvSpPr>
          <p:nvPr>
            <p:ph idx="1"/>
          </p:nvPr>
        </p:nvSpPr>
        <p:spPr>
          <a:xfrm>
            <a:off x="441278" y="1714500"/>
            <a:ext cx="11064922" cy="7924799"/>
          </a:xfrm>
        </p:spPr>
        <p:txBody>
          <a:bodyPr>
            <a:normAutofit fontScale="92500" lnSpcReduction="20000"/>
          </a:bodyPr>
          <a:lstStyle/>
          <a:p>
            <a:pPr marL="0" indent="0">
              <a:buNone/>
            </a:pPr>
            <a:r>
              <a:rPr lang="en-US" sz="4200" dirty="0">
                <a:solidFill>
                  <a:schemeClr val="bg1"/>
                </a:solidFill>
              </a:rPr>
              <a:t>Nasdaq: DATS</a:t>
            </a:r>
          </a:p>
          <a:p>
            <a:endParaRPr lang="en-US" sz="4200" dirty="0">
              <a:solidFill>
                <a:schemeClr val="bg1"/>
              </a:solidFill>
            </a:endParaRPr>
          </a:p>
          <a:p>
            <a:pPr marL="0" indent="0">
              <a:buNone/>
            </a:pPr>
            <a:r>
              <a:rPr lang="en-US" sz="4200">
                <a:solidFill>
                  <a:schemeClr val="bg1"/>
                </a:solidFill>
              </a:rPr>
              <a:t>20,195,367 Common </a:t>
            </a:r>
            <a:r>
              <a:rPr lang="en-US" sz="4200" dirty="0">
                <a:solidFill>
                  <a:schemeClr val="bg1"/>
                </a:solidFill>
              </a:rPr>
              <a:t>Shares Outstanding</a:t>
            </a:r>
          </a:p>
          <a:p>
            <a:endParaRPr lang="en-US" sz="4200" dirty="0">
              <a:solidFill>
                <a:schemeClr val="bg1"/>
              </a:solidFill>
            </a:endParaRPr>
          </a:p>
          <a:p>
            <a:pPr marL="0" indent="0">
              <a:buNone/>
            </a:pPr>
            <a:r>
              <a:rPr lang="en-US" sz="4200" dirty="0">
                <a:solidFill>
                  <a:schemeClr val="bg1"/>
                </a:solidFill>
              </a:rPr>
              <a:t>Habytat Mobile Metaverse</a:t>
            </a:r>
          </a:p>
          <a:p>
            <a:endParaRPr lang="en-US" sz="4200" dirty="0">
              <a:solidFill>
                <a:schemeClr val="bg1"/>
              </a:solidFill>
            </a:endParaRPr>
          </a:p>
          <a:p>
            <a:pPr marL="0" indent="0">
              <a:buNone/>
            </a:pPr>
            <a:r>
              <a:rPr lang="en-US" sz="4200" dirty="0">
                <a:solidFill>
                  <a:schemeClr val="bg1"/>
                </a:solidFill>
              </a:rPr>
              <a:t>Artificial Intelligence Technology</a:t>
            </a:r>
          </a:p>
          <a:p>
            <a:endParaRPr lang="en-US" sz="4200" dirty="0">
              <a:solidFill>
                <a:schemeClr val="bg1"/>
              </a:solidFill>
            </a:endParaRPr>
          </a:p>
          <a:p>
            <a:pPr marL="0" indent="0">
              <a:buNone/>
            </a:pPr>
            <a:r>
              <a:rPr lang="en-US" sz="4200" dirty="0">
                <a:solidFill>
                  <a:schemeClr val="bg1"/>
                </a:solidFill>
              </a:rPr>
              <a:t>7 Granted Patents</a:t>
            </a:r>
          </a:p>
          <a:p>
            <a:endParaRPr lang="en-US" sz="4200" dirty="0">
              <a:solidFill>
                <a:schemeClr val="bg1"/>
              </a:solidFill>
            </a:endParaRPr>
          </a:p>
          <a:p>
            <a:pPr marL="0" indent="0">
              <a:buNone/>
            </a:pPr>
            <a:r>
              <a:rPr lang="en-US" sz="4200" dirty="0">
                <a:solidFill>
                  <a:schemeClr val="bg1"/>
                </a:solidFill>
              </a:rPr>
              <a:t>Proprietary Privacy and Social Media Technology</a:t>
            </a:r>
          </a:p>
          <a:p>
            <a:endParaRPr lang="en-US" sz="4200" dirty="0">
              <a:solidFill>
                <a:schemeClr val="bg1"/>
              </a:solidFill>
            </a:endParaRPr>
          </a:p>
          <a:p>
            <a:pPr marL="0" indent="0">
              <a:buNone/>
            </a:pPr>
            <a:r>
              <a:rPr lang="en-US" sz="4200" dirty="0">
                <a:solidFill>
                  <a:schemeClr val="bg1"/>
                </a:solidFill>
              </a:rPr>
              <a:t>New Utility of the Metaverse</a:t>
            </a:r>
          </a:p>
          <a:p>
            <a:endParaRPr lang="en-US" dirty="0">
              <a:solidFill>
                <a:schemeClr val="bg1"/>
              </a:solidFill>
            </a:endParaRPr>
          </a:p>
          <a:p>
            <a:endParaRPr lang="en-US" dirty="0">
              <a:solidFill>
                <a:schemeClr val="bg1"/>
              </a:solidFill>
            </a:endParaRPr>
          </a:p>
          <a:p>
            <a:pPr marL="0" indent="0">
              <a:buNone/>
            </a:pPr>
            <a:endParaRPr lang="en-US" dirty="0">
              <a:solidFill>
                <a:schemeClr val="bg1"/>
              </a:solidFill>
            </a:endParaRPr>
          </a:p>
          <a:p>
            <a:endParaRPr lang="en-US" dirty="0">
              <a:solidFill>
                <a:schemeClr val="bg1"/>
              </a:solidFill>
            </a:endParaRPr>
          </a:p>
          <a:p>
            <a:pPr marL="0" indent="0">
              <a:buNone/>
            </a:pPr>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8" name="TextBox 7">
            <a:extLst>
              <a:ext uri="{FF2B5EF4-FFF2-40B4-BE49-F238E27FC236}">
                <a16:creationId xmlns:a16="http://schemas.microsoft.com/office/drawing/2014/main" id="{50FDC1BA-1A29-4FA2-FE91-70C21E4C2377}"/>
              </a:ext>
            </a:extLst>
          </p:cNvPr>
          <p:cNvSpPr txBox="1"/>
          <p:nvPr/>
        </p:nvSpPr>
        <p:spPr>
          <a:xfrm>
            <a:off x="17526000" y="9563100"/>
            <a:ext cx="301686" cy="369332"/>
          </a:xfrm>
          <a:prstGeom prst="rect">
            <a:avLst/>
          </a:prstGeom>
          <a:noFill/>
        </p:spPr>
        <p:txBody>
          <a:bodyPr wrap="none" rtlCol="0">
            <a:spAutoFit/>
          </a:bodyPr>
          <a:lstStyle/>
          <a:p>
            <a:r>
              <a:rPr lang="en-US" dirty="0">
                <a:solidFill>
                  <a:schemeClr val="bg1"/>
                </a:solidFill>
              </a:rPr>
              <a:t>3</a:t>
            </a:r>
          </a:p>
        </p:txBody>
      </p:sp>
      <p:sp>
        <p:nvSpPr>
          <p:cNvPr id="6" name="TextBox 5">
            <a:extLst>
              <a:ext uri="{FF2B5EF4-FFF2-40B4-BE49-F238E27FC236}">
                <a16:creationId xmlns:a16="http://schemas.microsoft.com/office/drawing/2014/main" id="{4F066EF3-8798-72A3-1EC6-B15BE72D6D2D}"/>
              </a:ext>
            </a:extLst>
          </p:cNvPr>
          <p:cNvSpPr txBox="1"/>
          <p:nvPr/>
        </p:nvSpPr>
        <p:spPr>
          <a:xfrm>
            <a:off x="15507961" y="9505265"/>
            <a:ext cx="2514600" cy="461665"/>
          </a:xfrm>
          <a:prstGeom prst="rect">
            <a:avLst/>
          </a:prstGeom>
          <a:noFill/>
        </p:spPr>
        <p:txBody>
          <a:bodyPr wrap="square" rtlCol="0">
            <a:spAutoFit/>
          </a:bodyPr>
          <a:lstStyle/>
          <a:p>
            <a:r>
              <a:rPr lang="en-US" sz="2400" dirty="0" err="1">
                <a:solidFill>
                  <a:schemeClr val="bg1"/>
                </a:solidFill>
              </a:rPr>
              <a:t>Nasdaq:DATS</a:t>
            </a:r>
            <a:endParaRPr lang="en-US" sz="2400" dirty="0">
              <a:solidFill>
                <a:schemeClr val="bg1"/>
              </a:solidFill>
            </a:endParaRPr>
          </a:p>
        </p:txBody>
      </p:sp>
    </p:spTree>
    <p:extLst>
      <p:ext uri="{BB962C8B-B14F-4D97-AF65-F5344CB8AC3E}">
        <p14:creationId xmlns:p14="http://schemas.microsoft.com/office/powerpoint/2010/main" val="2888677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307120" y="4691767"/>
            <a:ext cx="9808535" cy="9808535"/>
          </a:xfrm>
          <a:prstGeom prst="rect">
            <a:avLst/>
          </a:prstGeom>
        </p:spPr>
      </p:pic>
      <p:pic>
        <p:nvPicPr>
          <p:cNvPr id="4" name="Picture 4"/>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44600" y="4550276"/>
            <a:ext cx="9808535" cy="9808535"/>
          </a:xfrm>
          <a:prstGeom prst="rect">
            <a:avLst/>
          </a:prstGeom>
        </p:spPr>
      </p:pic>
      <p:sp>
        <p:nvSpPr>
          <p:cNvPr id="5" name="TextBox 5"/>
          <p:cNvSpPr txBox="1"/>
          <p:nvPr/>
        </p:nvSpPr>
        <p:spPr>
          <a:xfrm>
            <a:off x="554340" y="1409700"/>
            <a:ext cx="8115300" cy="10471969"/>
          </a:xfrm>
          <a:prstGeom prst="rect">
            <a:avLst/>
          </a:prstGeom>
        </p:spPr>
        <p:txBody>
          <a:bodyPr wrap="square" lIns="0" tIns="0" rIns="0" bIns="0" rtlCol="0" anchor="t">
            <a:spAutoFit/>
          </a:bodyPr>
          <a:lstStyle/>
          <a:p>
            <a:pPr marL="628700" lvl="1" indent="-314350">
              <a:lnSpc>
                <a:spcPts val="4076"/>
              </a:lnSpc>
              <a:buFont typeface="Arial"/>
              <a:buChar char="•"/>
            </a:pPr>
            <a:r>
              <a:rPr lang="en-US" sz="2911" dirty="0">
                <a:solidFill>
                  <a:srgbClr val="08FFA5"/>
                </a:solidFill>
                <a:latin typeface="Montserrat 1"/>
              </a:rPr>
              <a:t>Positioned to be the Largest &amp; Fastest Growing Metaverse in History</a:t>
            </a:r>
            <a:endParaRPr lang="en-US" sz="2911" dirty="0">
              <a:solidFill>
                <a:srgbClr val="FFFFFF"/>
              </a:solidFill>
              <a:latin typeface="Montserrat 1"/>
            </a:endParaRPr>
          </a:p>
          <a:p>
            <a:pPr>
              <a:lnSpc>
                <a:spcPts val="4076"/>
              </a:lnSpc>
            </a:pPr>
            <a:endParaRPr lang="en-US" sz="2911" dirty="0">
              <a:solidFill>
                <a:srgbClr val="FFFFFF"/>
              </a:solidFill>
              <a:latin typeface="Montserrat 1"/>
            </a:endParaRPr>
          </a:p>
          <a:p>
            <a:pPr marL="628700" lvl="1" indent="-314350">
              <a:lnSpc>
                <a:spcPts val="4076"/>
              </a:lnSpc>
              <a:buFont typeface="Arial"/>
              <a:buChar char="•"/>
            </a:pPr>
            <a:r>
              <a:rPr lang="en-US" sz="2911" dirty="0">
                <a:solidFill>
                  <a:srgbClr val="FFFFFF"/>
                </a:solidFill>
                <a:latin typeface="Montserrat 1"/>
              </a:rPr>
              <a:t>Free NFT Deeded Property and House, </a:t>
            </a:r>
          </a:p>
          <a:p>
            <a:pPr marL="314350" lvl="1">
              <a:lnSpc>
                <a:spcPts val="4076"/>
              </a:lnSpc>
            </a:pPr>
            <a:r>
              <a:rPr lang="en-US" sz="2911" dirty="0">
                <a:solidFill>
                  <a:srgbClr val="FFFFFF"/>
                </a:solidFill>
                <a:latin typeface="Montserrat 1"/>
              </a:rPr>
              <a:t>Near Photo-Realistic, Mobile Access, Thing to Do such as Art Galleries, clubs and Pets</a:t>
            </a:r>
          </a:p>
          <a:p>
            <a:pPr>
              <a:lnSpc>
                <a:spcPts val="4076"/>
              </a:lnSpc>
            </a:pPr>
            <a:endParaRPr lang="en-US" sz="2911" dirty="0">
              <a:solidFill>
                <a:srgbClr val="FFFFFF"/>
              </a:solidFill>
              <a:latin typeface="Montserrat 1"/>
            </a:endParaRPr>
          </a:p>
          <a:p>
            <a:pPr marL="628700" lvl="1" indent="-314350">
              <a:lnSpc>
                <a:spcPts val="4076"/>
              </a:lnSpc>
              <a:buFont typeface="Arial"/>
              <a:buChar char="•"/>
            </a:pPr>
            <a:r>
              <a:rPr lang="en-US" sz="2911" dirty="0">
                <a:solidFill>
                  <a:srgbClr val="08FFA5"/>
                </a:solidFill>
                <a:latin typeface="Montserrat 1"/>
              </a:rPr>
              <a:t>New Utilities that will make the Metaverse a daily part of our Lives</a:t>
            </a:r>
            <a:endParaRPr lang="en-US" sz="2911" dirty="0">
              <a:solidFill>
                <a:srgbClr val="FFFFFF"/>
              </a:solidFill>
              <a:latin typeface="Montserrat 1"/>
            </a:endParaRPr>
          </a:p>
          <a:p>
            <a:pPr>
              <a:lnSpc>
                <a:spcPts val="4076"/>
              </a:lnSpc>
            </a:pPr>
            <a:endParaRPr lang="en-US" sz="2911" dirty="0">
              <a:solidFill>
                <a:srgbClr val="FFFFFF"/>
              </a:solidFill>
              <a:latin typeface="Montserrat 1"/>
            </a:endParaRPr>
          </a:p>
          <a:p>
            <a:pPr marL="628700" lvl="1" indent="-314350">
              <a:lnSpc>
                <a:spcPts val="4076"/>
              </a:lnSpc>
              <a:buFont typeface="Arial"/>
              <a:buChar char="•"/>
            </a:pPr>
            <a:r>
              <a:rPr lang="en-US" sz="2911" dirty="0">
                <a:solidFill>
                  <a:srgbClr val="FFFFFF"/>
                </a:solidFill>
                <a:latin typeface="Montserrat 1"/>
              </a:rPr>
              <a:t>Proprietary AI Technology</a:t>
            </a:r>
          </a:p>
          <a:p>
            <a:pPr marL="628700" lvl="1" indent="-314350">
              <a:lnSpc>
                <a:spcPts val="4076"/>
              </a:lnSpc>
              <a:buFont typeface="Arial"/>
              <a:buChar char="•"/>
            </a:pPr>
            <a:endParaRPr lang="en-US" sz="2911" dirty="0">
              <a:solidFill>
                <a:srgbClr val="FFFFFF"/>
              </a:solidFill>
              <a:latin typeface="Montserrat 1"/>
            </a:endParaRPr>
          </a:p>
          <a:p>
            <a:pPr marL="628700" lvl="1" indent="-314350">
              <a:lnSpc>
                <a:spcPts val="4076"/>
              </a:lnSpc>
              <a:buFont typeface="Arial"/>
              <a:buChar char="•"/>
            </a:pPr>
            <a:r>
              <a:rPr lang="en-US" sz="2911" dirty="0">
                <a:solidFill>
                  <a:srgbClr val="08FFA5"/>
                </a:solidFill>
                <a:latin typeface="Montserrat 1"/>
              </a:rPr>
              <a:t>Unique Growth Strategy to acquire and retain active users</a:t>
            </a:r>
            <a:endParaRPr lang="en-US" sz="2911" dirty="0">
              <a:solidFill>
                <a:srgbClr val="FFFFFF"/>
              </a:solidFill>
              <a:latin typeface="Montserrat 1"/>
            </a:endParaRPr>
          </a:p>
          <a:p>
            <a:pPr marL="628700" lvl="1" indent="-314350">
              <a:lnSpc>
                <a:spcPts val="4076"/>
              </a:lnSpc>
              <a:buFont typeface="Arial"/>
              <a:buChar char="•"/>
            </a:pPr>
            <a:endParaRPr lang="en-US" sz="2911" dirty="0">
              <a:solidFill>
                <a:srgbClr val="FFFFFF"/>
              </a:solidFill>
              <a:latin typeface="Montserrat 1"/>
            </a:endParaRPr>
          </a:p>
          <a:p>
            <a:pPr marL="628700" lvl="1" indent="-314350">
              <a:lnSpc>
                <a:spcPts val="4076"/>
              </a:lnSpc>
              <a:buFont typeface="Arial"/>
              <a:buChar char="•"/>
            </a:pPr>
            <a:endParaRPr lang="en-US" sz="2911" dirty="0">
              <a:solidFill>
                <a:srgbClr val="FFFFFF"/>
              </a:solidFill>
              <a:latin typeface="Montserrat 1"/>
            </a:endParaRPr>
          </a:p>
          <a:p>
            <a:pPr marL="314350" lvl="1">
              <a:lnSpc>
                <a:spcPts val="4076"/>
              </a:lnSpc>
            </a:pPr>
            <a:endParaRPr lang="en-US" sz="2911" dirty="0">
              <a:solidFill>
                <a:srgbClr val="FFFFFF"/>
              </a:solidFill>
              <a:latin typeface="Montserrat 1"/>
            </a:endParaRPr>
          </a:p>
          <a:p>
            <a:pPr marL="314350" lvl="1">
              <a:lnSpc>
                <a:spcPts val="4076"/>
              </a:lnSpc>
            </a:pPr>
            <a:endParaRPr lang="en-US" sz="2911" dirty="0">
              <a:solidFill>
                <a:srgbClr val="FFFFFF"/>
              </a:solidFill>
              <a:latin typeface="Montserrat 1"/>
            </a:endParaRPr>
          </a:p>
          <a:p>
            <a:pPr>
              <a:lnSpc>
                <a:spcPts val="4076"/>
              </a:lnSpc>
            </a:pPr>
            <a:endParaRPr lang="en-US" sz="2911" dirty="0">
              <a:solidFill>
                <a:srgbClr val="FFFFFF"/>
              </a:solidFill>
              <a:latin typeface="Montserrat 1"/>
            </a:endParaRPr>
          </a:p>
        </p:txBody>
      </p:sp>
      <p:sp>
        <p:nvSpPr>
          <p:cNvPr id="10" name="TextBox 9">
            <a:extLst>
              <a:ext uri="{FF2B5EF4-FFF2-40B4-BE49-F238E27FC236}">
                <a16:creationId xmlns:a16="http://schemas.microsoft.com/office/drawing/2014/main" id="{7948D263-BF31-66CD-62F5-CC3B23F49794}"/>
              </a:ext>
            </a:extLst>
          </p:cNvPr>
          <p:cNvSpPr txBox="1"/>
          <p:nvPr/>
        </p:nvSpPr>
        <p:spPr>
          <a:xfrm>
            <a:off x="17526000" y="9563100"/>
            <a:ext cx="301686" cy="369332"/>
          </a:xfrm>
          <a:prstGeom prst="rect">
            <a:avLst/>
          </a:prstGeom>
          <a:noFill/>
        </p:spPr>
        <p:txBody>
          <a:bodyPr wrap="none" rtlCol="0">
            <a:spAutoFit/>
          </a:bodyPr>
          <a:lstStyle/>
          <a:p>
            <a:r>
              <a:rPr lang="en-US" dirty="0">
                <a:solidFill>
                  <a:schemeClr val="bg1"/>
                </a:solidFill>
              </a:rPr>
              <a:t>4</a:t>
            </a:r>
          </a:p>
        </p:txBody>
      </p:sp>
      <p:pic>
        <p:nvPicPr>
          <p:cNvPr id="8" name="Picture 7">
            <a:extLst>
              <a:ext uri="{FF2B5EF4-FFF2-40B4-BE49-F238E27FC236}">
                <a16:creationId xmlns:a16="http://schemas.microsoft.com/office/drawing/2014/main" id="{D02FB8B4-F16C-8F09-352F-A8066F863807}"/>
              </a:ext>
            </a:extLst>
          </p:cNvPr>
          <p:cNvPicPr>
            <a:picLocks noChangeAspect="1"/>
          </p:cNvPicPr>
          <p:nvPr/>
        </p:nvPicPr>
        <p:blipFill>
          <a:blip r:embed="rId6"/>
          <a:stretch>
            <a:fillRect/>
          </a:stretch>
        </p:blipFill>
        <p:spPr>
          <a:xfrm>
            <a:off x="15425493" y="9489573"/>
            <a:ext cx="2609314" cy="646232"/>
          </a:xfrm>
          <a:prstGeom prst="rect">
            <a:avLst/>
          </a:prstGeom>
        </p:spPr>
      </p:pic>
      <p:pic>
        <p:nvPicPr>
          <p:cNvPr id="9" name="Picture 8">
            <a:extLst>
              <a:ext uri="{FF2B5EF4-FFF2-40B4-BE49-F238E27FC236}">
                <a16:creationId xmlns:a16="http://schemas.microsoft.com/office/drawing/2014/main" id="{03223916-A8BD-4827-5643-780548DED191}"/>
              </a:ext>
            </a:extLst>
          </p:cNvPr>
          <p:cNvPicPr>
            <a:picLocks noChangeAspect="1"/>
          </p:cNvPicPr>
          <p:nvPr/>
        </p:nvPicPr>
        <p:blipFill>
          <a:blip r:embed="rId7"/>
          <a:stretch>
            <a:fillRect/>
          </a:stretch>
        </p:blipFill>
        <p:spPr>
          <a:xfrm>
            <a:off x="9867258" y="3773469"/>
            <a:ext cx="7392041" cy="3740220"/>
          </a:xfrm>
          <a:prstGeom prst="rect">
            <a:avLst/>
          </a:prstGeom>
        </p:spPr>
      </p:pic>
      <p:pic>
        <p:nvPicPr>
          <p:cNvPr id="11" name="Picture 10">
            <a:extLst>
              <a:ext uri="{FF2B5EF4-FFF2-40B4-BE49-F238E27FC236}">
                <a16:creationId xmlns:a16="http://schemas.microsoft.com/office/drawing/2014/main" id="{C34208F1-34B6-F105-C74B-2F1A86FA4932}"/>
              </a:ext>
            </a:extLst>
          </p:cNvPr>
          <p:cNvPicPr>
            <a:picLocks noChangeAspect="1"/>
          </p:cNvPicPr>
          <p:nvPr/>
        </p:nvPicPr>
        <p:blipFill>
          <a:blip r:embed="rId8"/>
          <a:stretch>
            <a:fillRect/>
          </a:stretch>
        </p:blipFill>
        <p:spPr>
          <a:xfrm>
            <a:off x="10231802" y="630073"/>
            <a:ext cx="5944115" cy="204843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0" y="-2247900"/>
            <a:ext cx="9808535" cy="9808535"/>
          </a:xfrm>
          <a:prstGeom prst="rect">
            <a:avLst/>
          </a:prstGeom>
        </p:spPr>
      </p:pic>
      <p:sp>
        <p:nvSpPr>
          <p:cNvPr id="11" name="Content Placeholder 10">
            <a:extLst>
              <a:ext uri="{FF2B5EF4-FFF2-40B4-BE49-F238E27FC236}">
                <a16:creationId xmlns:a16="http://schemas.microsoft.com/office/drawing/2014/main" id="{0B0BF039-66BC-C505-ADB0-0D3F4742A30E}"/>
              </a:ext>
            </a:extLst>
          </p:cNvPr>
          <p:cNvSpPr>
            <a:spLocks noGrp="1"/>
          </p:cNvSpPr>
          <p:nvPr>
            <p:ph idx="1"/>
          </p:nvPr>
        </p:nvSpPr>
        <p:spPr>
          <a:xfrm>
            <a:off x="228600" y="2171700"/>
            <a:ext cx="11201400" cy="7848600"/>
          </a:xfrm>
        </p:spPr>
        <p:txBody>
          <a:bodyPr>
            <a:normAutofit fontScale="92500" lnSpcReduction="10000"/>
          </a:bodyPr>
          <a:lstStyle/>
          <a:p>
            <a:endParaRPr lang="en-US" sz="3600" i="1" dirty="0">
              <a:solidFill>
                <a:schemeClr val="bg1"/>
              </a:solidFill>
            </a:endParaRPr>
          </a:p>
          <a:p>
            <a:endParaRPr lang="en-US" sz="3600" i="1" dirty="0">
              <a:solidFill>
                <a:schemeClr val="bg1"/>
              </a:solidFill>
            </a:endParaRPr>
          </a:p>
          <a:p>
            <a:r>
              <a:rPr lang="en-US" sz="3600" i="1" dirty="0">
                <a:solidFill>
                  <a:schemeClr val="bg1"/>
                </a:solidFill>
              </a:rPr>
              <a:t>Over 110,000 Active Landowners and Growing</a:t>
            </a:r>
          </a:p>
          <a:p>
            <a:pPr marL="0" indent="0">
              <a:buNone/>
            </a:pPr>
            <a:endParaRPr lang="en-US" sz="3600" i="1" dirty="0">
              <a:solidFill>
                <a:schemeClr val="bg1"/>
              </a:solidFill>
            </a:endParaRPr>
          </a:p>
          <a:p>
            <a:r>
              <a:rPr lang="en-US" sz="3600" i="1" dirty="0">
                <a:solidFill>
                  <a:schemeClr val="bg1"/>
                </a:solidFill>
              </a:rPr>
              <a:t>Currently 50 Highly Qualified Engineers, 3D Designers and Managers Mostly located in Colombia.</a:t>
            </a:r>
          </a:p>
          <a:p>
            <a:pPr marL="0" indent="0">
              <a:buNone/>
            </a:pPr>
            <a:endParaRPr lang="en-US" sz="3600" i="1" dirty="0">
              <a:solidFill>
                <a:schemeClr val="bg1"/>
              </a:solidFill>
            </a:endParaRPr>
          </a:p>
          <a:p>
            <a:r>
              <a:rPr lang="en-US" sz="3600" i="1" dirty="0">
                <a:solidFill>
                  <a:schemeClr val="bg1"/>
                </a:solidFill>
              </a:rPr>
              <a:t>Development Costs less than $120K per Month</a:t>
            </a:r>
          </a:p>
          <a:p>
            <a:endParaRPr lang="en-US" sz="3600" i="1" dirty="0">
              <a:solidFill>
                <a:schemeClr val="bg1"/>
              </a:solidFill>
            </a:endParaRPr>
          </a:p>
          <a:p>
            <a:r>
              <a:rPr lang="en-US" sz="3600" i="1" dirty="0">
                <a:solidFill>
                  <a:schemeClr val="bg1"/>
                </a:solidFill>
              </a:rPr>
              <a:t>AI Pets are driving Habytat User Adoption</a:t>
            </a:r>
          </a:p>
          <a:p>
            <a:endParaRPr lang="en-US" sz="3600" i="1" dirty="0">
              <a:solidFill>
                <a:schemeClr val="bg1"/>
              </a:solidFill>
            </a:endParaRPr>
          </a:p>
          <a:p>
            <a:r>
              <a:rPr lang="en-US" sz="4400" i="1" dirty="0">
                <a:solidFill>
                  <a:srgbClr val="66FF33"/>
                </a:solidFill>
              </a:rPr>
              <a:t>Launching an Important New Utility for the Metaverse in 4</a:t>
            </a:r>
            <a:r>
              <a:rPr lang="en-US" sz="4400" i="1" baseline="30000" dirty="0">
                <a:solidFill>
                  <a:srgbClr val="66FF33"/>
                </a:solidFill>
              </a:rPr>
              <a:t>th</a:t>
            </a:r>
            <a:r>
              <a:rPr lang="en-US" sz="4400" i="1" dirty="0">
                <a:solidFill>
                  <a:srgbClr val="66FF33"/>
                </a:solidFill>
              </a:rPr>
              <a:t>  Quarter</a:t>
            </a:r>
          </a:p>
          <a:p>
            <a:pPr marL="0" indent="0">
              <a:buNone/>
            </a:pPr>
            <a:endParaRPr lang="en-US" sz="4000" dirty="0">
              <a:solidFill>
                <a:schemeClr val="bg1"/>
              </a:solidFill>
            </a:endParaRPr>
          </a:p>
          <a:p>
            <a:endParaRPr lang="en-US" sz="4000" dirty="0">
              <a:solidFill>
                <a:schemeClr val="bg1"/>
              </a:solidFill>
            </a:endParaRPr>
          </a:p>
          <a:p>
            <a:endParaRPr lang="en-US" sz="4000" dirty="0">
              <a:solidFill>
                <a:schemeClr val="bg1"/>
              </a:solidFill>
            </a:endParaRPr>
          </a:p>
          <a:p>
            <a:endParaRPr lang="en-US" sz="4000" dirty="0">
              <a:solidFill>
                <a:schemeClr val="bg1"/>
              </a:solidFill>
            </a:endParaRPr>
          </a:p>
          <a:p>
            <a:endParaRPr lang="en-US" sz="4000" dirty="0">
              <a:solidFill>
                <a:schemeClr val="bg1"/>
              </a:solidFill>
            </a:endParaRPr>
          </a:p>
          <a:p>
            <a:pPr marL="0" indent="0">
              <a:buNone/>
            </a:pPr>
            <a:endParaRPr lang="en-US" sz="4000" dirty="0">
              <a:solidFill>
                <a:schemeClr val="bg1"/>
              </a:solidFill>
            </a:endParaRPr>
          </a:p>
          <a:p>
            <a:pPr marL="0" indent="0">
              <a:buNone/>
            </a:pPr>
            <a:endParaRPr lang="en-US" sz="4000" dirty="0">
              <a:solidFill>
                <a:schemeClr val="bg1"/>
              </a:solidFill>
            </a:endParaRPr>
          </a:p>
          <a:p>
            <a:endParaRPr lang="en-US" sz="4000" dirty="0">
              <a:solidFill>
                <a:schemeClr val="bg1"/>
              </a:solidFill>
            </a:endParaRPr>
          </a:p>
          <a:p>
            <a:endParaRPr lang="en-US" sz="4000" dirty="0">
              <a:solidFill>
                <a:schemeClr val="bg1"/>
              </a:solidFill>
            </a:endParaRPr>
          </a:p>
          <a:p>
            <a:endParaRPr lang="en-US" sz="4000" dirty="0">
              <a:solidFill>
                <a:schemeClr val="bg1"/>
              </a:solidFill>
            </a:endParaRPr>
          </a:p>
          <a:p>
            <a:pPr marL="0" indent="0">
              <a:buNone/>
            </a:pPr>
            <a:endParaRPr lang="en-US" sz="3500" dirty="0">
              <a:solidFill>
                <a:schemeClr val="bg1"/>
              </a:solidFill>
            </a:endParaRPr>
          </a:p>
          <a:p>
            <a:endParaRPr lang="en-US" sz="3500" dirty="0">
              <a:solidFill>
                <a:schemeClr val="bg1"/>
              </a:solidFill>
            </a:endParaRPr>
          </a:p>
          <a:p>
            <a:endParaRPr lang="en-US" sz="3500" dirty="0">
              <a:solidFill>
                <a:schemeClr val="bg1"/>
              </a:solidFill>
            </a:endParaRPr>
          </a:p>
          <a:p>
            <a:endParaRPr lang="en-US" dirty="0">
              <a:solidFill>
                <a:schemeClr val="bg1"/>
              </a:solidFill>
            </a:endParaRPr>
          </a:p>
          <a:p>
            <a:endParaRPr lang="en-US" dirty="0">
              <a:solidFill>
                <a:schemeClr val="bg1"/>
              </a:solidFill>
            </a:endParaRPr>
          </a:p>
          <a:p>
            <a:pPr marL="0" indent="0">
              <a:buNone/>
            </a:pPr>
            <a:endParaRPr lang="en-US" dirty="0">
              <a:solidFill>
                <a:schemeClr val="bg1"/>
              </a:solidFill>
            </a:endParaRPr>
          </a:p>
          <a:p>
            <a:endParaRPr lang="en-US" dirty="0">
              <a:solidFill>
                <a:schemeClr val="bg1"/>
              </a:solidFill>
            </a:endParaRPr>
          </a:p>
          <a:p>
            <a:pPr marL="0" indent="0">
              <a:buNone/>
            </a:pPr>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pic>
        <p:nvPicPr>
          <p:cNvPr id="4" name="Picture 3" descr="A logo with green and blue lights&#10;&#10;Description automatically generated">
            <a:extLst>
              <a:ext uri="{FF2B5EF4-FFF2-40B4-BE49-F238E27FC236}">
                <a16:creationId xmlns:a16="http://schemas.microsoft.com/office/drawing/2014/main" id="{8D35C024-17C5-CC53-6174-BFB6B862590A}"/>
              </a:ext>
            </a:extLst>
          </p:cNvPr>
          <p:cNvPicPr>
            <a:picLocks noChangeAspect="1"/>
          </p:cNvPicPr>
          <p:nvPr/>
        </p:nvPicPr>
        <p:blipFill rotWithShape="1">
          <a:blip r:embed="rId4">
            <a:extLst>
              <a:ext uri="{28A0092B-C50C-407E-A947-70E740481C1C}">
                <a14:useLocalDpi xmlns:a14="http://schemas.microsoft.com/office/drawing/2010/main" val="0"/>
              </a:ext>
            </a:extLst>
          </a:blip>
          <a:srcRect t="30159" b="25397"/>
          <a:stretch/>
        </p:blipFill>
        <p:spPr>
          <a:xfrm>
            <a:off x="11447470" y="1697393"/>
            <a:ext cx="5715000" cy="2537650"/>
          </a:xfrm>
          <a:prstGeom prst="rect">
            <a:avLst/>
          </a:prstGeom>
        </p:spPr>
      </p:pic>
      <p:sp>
        <p:nvSpPr>
          <p:cNvPr id="6" name="TextBox 5">
            <a:extLst>
              <a:ext uri="{FF2B5EF4-FFF2-40B4-BE49-F238E27FC236}">
                <a16:creationId xmlns:a16="http://schemas.microsoft.com/office/drawing/2014/main" id="{7D518719-F488-6958-1D68-1001F8E44E81}"/>
              </a:ext>
            </a:extLst>
          </p:cNvPr>
          <p:cNvSpPr txBox="1"/>
          <p:nvPr/>
        </p:nvSpPr>
        <p:spPr>
          <a:xfrm>
            <a:off x="457200" y="266700"/>
            <a:ext cx="9321078" cy="830997"/>
          </a:xfrm>
          <a:prstGeom prst="rect">
            <a:avLst/>
          </a:prstGeom>
          <a:noFill/>
        </p:spPr>
        <p:txBody>
          <a:bodyPr wrap="none" rtlCol="0">
            <a:spAutoFit/>
          </a:bodyPr>
          <a:lstStyle/>
          <a:p>
            <a:r>
              <a:rPr lang="en-US" sz="4800" u="sng" dirty="0">
                <a:solidFill>
                  <a:srgbClr val="00B0F0"/>
                </a:solidFill>
              </a:rPr>
              <a:t>Successfully Building the Metaverse</a:t>
            </a:r>
          </a:p>
        </p:txBody>
      </p:sp>
      <p:sp>
        <p:nvSpPr>
          <p:cNvPr id="12" name="TextBox 11">
            <a:extLst>
              <a:ext uri="{FF2B5EF4-FFF2-40B4-BE49-F238E27FC236}">
                <a16:creationId xmlns:a16="http://schemas.microsoft.com/office/drawing/2014/main" id="{55AEE81A-3757-6B52-26EC-A0EFD2577BD2}"/>
              </a:ext>
            </a:extLst>
          </p:cNvPr>
          <p:cNvSpPr txBox="1"/>
          <p:nvPr/>
        </p:nvSpPr>
        <p:spPr>
          <a:xfrm>
            <a:off x="17526000" y="9563100"/>
            <a:ext cx="301686" cy="369332"/>
          </a:xfrm>
          <a:prstGeom prst="rect">
            <a:avLst/>
          </a:prstGeom>
          <a:noFill/>
        </p:spPr>
        <p:txBody>
          <a:bodyPr wrap="none" rtlCol="0">
            <a:spAutoFit/>
          </a:bodyPr>
          <a:lstStyle/>
          <a:p>
            <a:r>
              <a:rPr lang="en-US" dirty="0">
                <a:solidFill>
                  <a:schemeClr val="bg1"/>
                </a:solidFill>
              </a:rPr>
              <a:t>5</a:t>
            </a:r>
          </a:p>
        </p:txBody>
      </p:sp>
      <p:pic>
        <p:nvPicPr>
          <p:cNvPr id="3" name="Picture 2">
            <a:extLst>
              <a:ext uri="{FF2B5EF4-FFF2-40B4-BE49-F238E27FC236}">
                <a16:creationId xmlns:a16="http://schemas.microsoft.com/office/drawing/2014/main" id="{C292623E-0FD8-511C-EAD3-67AD817DEF3C}"/>
              </a:ext>
            </a:extLst>
          </p:cNvPr>
          <p:cNvPicPr>
            <a:picLocks noChangeAspect="1"/>
          </p:cNvPicPr>
          <p:nvPr/>
        </p:nvPicPr>
        <p:blipFill>
          <a:blip r:embed="rId5"/>
          <a:stretch>
            <a:fillRect/>
          </a:stretch>
        </p:blipFill>
        <p:spPr>
          <a:xfrm>
            <a:off x="15667800" y="9467802"/>
            <a:ext cx="2609314" cy="646232"/>
          </a:xfrm>
          <a:prstGeom prst="rect">
            <a:avLst/>
          </a:prstGeom>
        </p:spPr>
      </p:pic>
      <p:sp>
        <p:nvSpPr>
          <p:cNvPr id="8" name="TextBox 7">
            <a:extLst>
              <a:ext uri="{FF2B5EF4-FFF2-40B4-BE49-F238E27FC236}">
                <a16:creationId xmlns:a16="http://schemas.microsoft.com/office/drawing/2014/main" id="{228BD75A-7CD3-2FA9-128C-C4420112BE6A}"/>
              </a:ext>
            </a:extLst>
          </p:cNvPr>
          <p:cNvSpPr txBox="1"/>
          <p:nvPr/>
        </p:nvSpPr>
        <p:spPr>
          <a:xfrm>
            <a:off x="457200" y="1431793"/>
            <a:ext cx="11201400" cy="1200329"/>
          </a:xfrm>
          <a:prstGeom prst="rect">
            <a:avLst/>
          </a:prstGeom>
          <a:noFill/>
        </p:spPr>
        <p:txBody>
          <a:bodyPr wrap="square">
            <a:spAutoFit/>
          </a:bodyPr>
          <a:lstStyle/>
          <a:p>
            <a:r>
              <a:rPr lang="en-US" sz="3600" dirty="0">
                <a:solidFill>
                  <a:srgbClr val="FFFF00"/>
                </a:solidFill>
              </a:rPr>
              <a:t>“We are a leading provider for protection and privacy through our social media technology ecosystem,” </a:t>
            </a:r>
            <a:endParaRPr lang="en-US" dirty="0">
              <a:solidFill>
                <a:srgbClr val="FFFF00"/>
              </a:solidFill>
            </a:endParaRPr>
          </a:p>
        </p:txBody>
      </p:sp>
      <p:pic>
        <p:nvPicPr>
          <p:cNvPr id="13" name="Picture 12">
            <a:extLst>
              <a:ext uri="{FF2B5EF4-FFF2-40B4-BE49-F238E27FC236}">
                <a16:creationId xmlns:a16="http://schemas.microsoft.com/office/drawing/2014/main" id="{44CDCF89-4523-867A-FEC6-D60BECEC79C4}"/>
              </a:ext>
            </a:extLst>
          </p:cNvPr>
          <p:cNvPicPr>
            <a:picLocks noChangeAspect="1"/>
          </p:cNvPicPr>
          <p:nvPr/>
        </p:nvPicPr>
        <p:blipFill>
          <a:blip r:embed="rId6"/>
          <a:stretch>
            <a:fillRect/>
          </a:stretch>
        </p:blipFill>
        <p:spPr>
          <a:xfrm>
            <a:off x="11035167" y="4297349"/>
            <a:ext cx="6885688" cy="2770350"/>
          </a:xfrm>
          <a:prstGeom prst="rect">
            <a:avLst/>
          </a:prstGeom>
        </p:spPr>
      </p:pic>
    </p:spTree>
    <p:extLst>
      <p:ext uri="{BB962C8B-B14F-4D97-AF65-F5344CB8AC3E}">
        <p14:creationId xmlns:p14="http://schemas.microsoft.com/office/powerpoint/2010/main" val="3713604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E4C94524-71D4-9992-51AC-06A77C723E50}"/>
              </a:ext>
            </a:extLst>
          </p:cNvPr>
          <p:cNvSpPr>
            <a:spLocks noGrp="1"/>
          </p:cNvSpPr>
          <p:nvPr>
            <p:ph type="title"/>
          </p:nvPr>
        </p:nvSpPr>
        <p:spPr>
          <a:xfrm>
            <a:off x="431239" y="6959548"/>
            <a:ext cx="6586536" cy="1760550"/>
          </a:xfrm>
        </p:spPr>
        <p:txBody>
          <a:bodyPr vert="horz" lIns="91440" tIns="45720" rIns="91440" bIns="45720" rtlCol="0" anchor="t">
            <a:normAutofit/>
          </a:bodyPr>
          <a:lstStyle/>
          <a:p>
            <a:pPr algn="l">
              <a:lnSpc>
                <a:spcPct val="90000"/>
              </a:lnSpc>
            </a:pPr>
            <a:r>
              <a:rPr lang="en-US" sz="6000" kern="1200" dirty="0">
                <a:solidFill>
                  <a:schemeClr val="bg1"/>
                </a:solidFill>
                <a:latin typeface="+mj-lt"/>
                <a:ea typeface="+mj-ea"/>
                <a:cs typeface="+mj-cs"/>
              </a:rPr>
              <a:t>AI Dogs Fueling User Adoption</a:t>
            </a:r>
          </a:p>
        </p:txBody>
      </p:sp>
      <p:pic>
        <p:nvPicPr>
          <p:cNvPr id="17" name="Picture 16" descr="A dog standing in front of a building&#10;&#10;Description automatically generated">
            <a:extLst>
              <a:ext uri="{FF2B5EF4-FFF2-40B4-BE49-F238E27FC236}">
                <a16:creationId xmlns:a16="http://schemas.microsoft.com/office/drawing/2014/main" id="{0A4F9981-A123-55FB-CA4E-18E7655AD7D1}"/>
              </a:ext>
            </a:extLst>
          </p:cNvPr>
          <p:cNvPicPr>
            <a:picLocks noChangeAspect="1"/>
          </p:cNvPicPr>
          <p:nvPr/>
        </p:nvPicPr>
        <p:blipFill rotWithShape="1">
          <a:blip r:embed="rId3">
            <a:extLst>
              <a:ext uri="{28A0092B-C50C-407E-A947-70E740481C1C}">
                <a14:useLocalDpi xmlns:a14="http://schemas.microsoft.com/office/drawing/2010/main" val="0"/>
              </a:ext>
            </a:extLst>
          </a:blip>
          <a:srcRect l="3137" r="3197" b="-2"/>
          <a:stretch/>
        </p:blipFill>
        <p:spPr>
          <a:xfrm>
            <a:off x="-6" y="10"/>
            <a:ext cx="4429125" cy="5910933"/>
          </a:xfrm>
          <a:custGeom>
            <a:avLst/>
            <a:gdLst/>
            <a:ahLst/>
            <a:cxnLst/>
            <a:rect l="l" t="t" r="r" b="b"/>
            <a:pathLst>
              <a:path w="2952750" h="3940629">
                <a:moveTo>
                  <a:pt x="0" y="0"/>
                </a:moveTo>
                <a:lnTo>
                  <a:pt x="2952750" y="0"/>
                </a:lnTo>
                <a:lnTo>
                  <a:pt x="2952749" y="3847994"/>
                </a:lnTo>
                <a:lnTo>
                  <a:pt x="0" y="3940629"/>
                </a:lnTo>
                <a:close/>
              </a:path>
            </a:pathLst>
          </a:custGeom>
        </p:spPr>
      </p:pic>
      <p:pic>
        <p:nvPicPr>
          <p:cNvPr id="19" name="Picture 18" descr="A dog sitting next to a pool&#10;&#10;Description automatically generated">
            <a:extLst>
              <a:ext uri="{FF2B5EF4-FFF2-40B4-BE49-F238E27FC236}">
                <a16:creationId xmlns:a16="http://schemas.microsoft.com/office/drawing/2014/main" id="{A0BB74F7-1B7E-00B0-EA4B-6E1C1D97D88A}"/>
              </a:ext>
            </a:extLst>
          </p:cNvPr>
          <p:cNvPicPr>
            <a:picLocks noChangeAspect="1"/>
          </p:cNvPicPr>
          <p:nvPr/>
        </p:nvPicPr>
        <p:blipFill rotWithShape="1">
          <a:blip r:embed="rId4">
            <a:extLst>
              <a:ext uri="{28A0092B-C50C-407E-A947-70E740481C1C}">
                <a14:useLocalDpi xmlns:a14="http://schemas.microsoft.com/office/drawing/2010/main" val="0"/>
              </a:ext>
            </a:extLst>
          </a:blip>
          <a:srcRect l="4570" r="2464" b="3"/>
          <a:stretch/>
        </p:blipFill>
        <p:spPr>
          <a:xfrm>
            <a:off x="4714879" y="10"/>
            <a:ext cx="4286249" cy="5763017"/>
          </a:xfrm>
          <a:custGeom>
            <a:avLst/>
            <a:gdLst/>
            <a:ahLst/>
            <a:cxnLst/>
            <a:rect l="l" t="t" r="r" b="b"/>
            <a:pathLst>
              <a:path w="2857499" h="3842018">
                <a:moveTo>
                  <a:pt x="0" y="0"/>
                </a:moveTo>
                <a:lnTo>
                  <a:pt x="2857499" y="0"/>
                </a:lnTo>
                <a:lnTo>
                  <a:pt x="2857499" y="3799815"/>
                </a:lnTo>
                <a:lnTo>
                  <a:pt x="2408465" y="3766458"/>
                </a:lnTo>
                <a:lnTo>
                  <a:pt x="0" y="3842018"/>
                </a:lnTo>
                <a:close/>
              </a:path>
            </a:pathLst>
          </a:custGeom>
        </p:spPr>
      </p:pic>
      <p:pic>
        <p:nvPicPr>
          <p:cNvPr id="22" name="Picture 21" descr="A dog sitting in front of a building&#10;&#10;Description automatically generated">
            <a:extLst>
              <a:ext uri="{FF2B5EF4-FFF2-40B4-BE49-F238E27FC236}">
                <a16:creationId xmlns:a16="http://schemas.microsoft.com/office/drawing/2014/main" id="{A9476BDB-102B-3DA1-3F07-2271870B13F7}"/>
              </a:ext>
            </a:extLst>
          </p:cNvPr>
          <p:cNvPicPr>
            <a:picLocks noChangeAspect="1"/>
          </p:cNvPicPr>
          <p:nvPr/>
        </p:nvPicPr>
        <p:blipFill rotWithShape="1">
          <a:blip r:embed="rId5">
            <a:extLst>
              <a:ext uri="{28A0092B-C50C-407E-A947-70E740481C1C}">
                <a14:useLocalDpi xmlns:a14="http://schemas.microsoft.com/office/drawing/2010/main" val="0"/>
              </a:ext>
            </a:extLst>
          </a:blip>
          <a:srcRect l="11285" r="-2" b="-2"/>
          <a:stretch/>
        </p:blipFill>
        <p:spPr>
          <a:xfrm>
            <a:off x="9286876" y="10"/>
            <a:ext cx="4286249" cy="6039345"/>
          </a:xfrm>
          <a:custGeom>
            <a:avLst/>
            <a:gdLst/>
            <a:ahLst/>
            <a:cxnLst/>
            <a:rect l="l" t="t" r="r" b="b"/>
            <a:pathLst>
              <a:path w="2857499" h="4026237">
                <a:moveTo>
                  <a:pt x="0" y="0"/>
                </a:moveTo>
                <a:lnTo>
                  <a:pt x="2857499" y="0"/>
                </a:lnTo>
                <a:lnTo>
                  <a:pt x="2857499" y="4026237"/>
                </a:lnTo>
                <a:lnTo>
                  <a:pt x="0" y="3813966"/>
                </a:lnTo>
                <a:close/>
              </a:path>
            </a:pathLst>
          </a:custGeom>
        </p:spPr>
      </p:pic>
      <p:pic>
        <p:nvPicPr>
          <p:cNvPr id="15" name="Picture 14" descr="A dog sitting on a pool&#10;&#10;Description automatically generated">
            <a:extLst>
              <a:ext uri="{FF2B5EF4-FFF2-40B4-BE49-F238E27FC236}">
                <a16:creationId xmlns:a16="http://schemas.microsoft.com/office/drawing/2014/main" id="{7DB52EC0-6FF3-8A7D-B8A8-682F810E013A}"/>
              </a:ext>
            </a:extLst>
          </p:cNvPr>
          <p:cNvPicPr>
            <a:picLocks noChangeAspect="1"/>
          </p:cNvPicPr>
          <p:nvPr/>
        </p:nvPicPr>
        <p:blipFill rotWithShape="1">
          <a:blip r:embed="rId6">
            <a:extLst>
              <a:ext uri="{28A0092B-C50C-407E-A947-70E740481C1C}">
                <a14:useLocalDpi xmlns:a14="http://schemas.microsoft.com/office/drawing/2010/main" val="0"/>
              </a:ext>
            </a:extLst>
          </a:blip>
          <a:srcRect l="8854" r="3" b="3"/>
          <a:stretch/>
        </p:blipFill>
        <p:spPr>
          <a:xfrm>
            <a:off x="13858873" y="10"/>
            <a:ext cx="4429127" cy="6074217"/>
          </a:xfrm>
          <a:custGeom>
            <a:avLst/>
            <a:gdLst/>
            <a:ahLst/>
            <a:cxnLst/>
            <a:rect l="l" t="t" r="r" b="b"/>
            <a:pathLst>
              <a:path w="2952751" h="4049485">
                <a:moveTo>
                  <a:pt x="0" y="0"/>
                </a:moveTo>
                <a:lnTo>
                  <a:pt x="2952751" y="0"/>
                </a:lnTo>
                <a:lnTo>
                  <a:pt x="2952750" y="3940629"/>
                </a:lnTo>
                <a:lnTo>
                  <a:pt x="122465" y="4049485"/>
                </a:lnTo>
                <a:lnTo>
                  <a:pt x="0" y="4040388"/>
                </a:lnTo>
                <a:close/>
              </a:path>
            </a:pathLst>
          </a:custGeom>
        </p:spPr>
      </p:pic>
      <p:grpSp>
        <p:nvGrpSpPr>
          <p:cNvPr id="51" name="Group 50">
            <a:extLst>
              <a:ext uri="{FF2B5EF4-FFF2-40B4-BE49-F238E27FC236}">
                <a16:creationId xmlns:a16="http://schemas.microsoft.com/office/drawing/2014/main" id="{31655B4F-4050-4B1F-82A8-180E74CF9C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293488"/>
            <a:ext cx="18288000" cy="1135752"/>
            <a:chOff x="0" y="2959818"/>
            <a:chExt cx="12192000" cy="757168"/>
          </a:xfrm>
        </p:grpSpPr>
        <p:sp>
          <p:nvSpPr>
            <p:cNvPr id="52" name="Freeform: Shape 51">
              <a:extLst>
                <a:ext uri="{FF2B5EF4-FFF2-40B4-BE49-F238E27FC236}">
                  <a16:creationId xmlns:a16="http://schemas.microsoft.com/office/drawing/2014/main" id="{2EA4C97B-84C4-4658-A6D6-600CB62B43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Shape 52">
              <a:extLst>
                <a:ext uri="{FF2B5EF4-FFF2-40B4-BE49-F238E27FC236}">
                  <a16:creationId xmlns:a16="http://schemas.microsoft.com/office/drawing/2014/main" id="{24FE591E-19B9-480D-9B26-EB96D70C2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7">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Content Placeholder 6">
            <a:extLst>
              <a:ext uri="{FF2B5EF4-FFF2-40B4-BE49-F238E27FC236}">
                <a16:creationId xmlns:a16="http://schemas.microsoft.com/office/drawing/2014/main" id="{4CFA0D1E-067C-D7D1-F080-1DB94AD188C7}"/>
              </a:ext>
            </a:extLst>
          </p:cNvPr>
          <p:cNvSpPr>
            <a:spLocks noGrp="1"/>
          </p:cNvSpPr>
          <p:nvPr>
            <p:ph sz="half" idx="1"/>
          </p:nvPr>
        </p:nvSpPr>
        <p:spPr>
          <a:xfrm>
            <a:off x="7017775" y="6039355"/>
            <a:ext cx="11041624" cy="3980945"/>
          </a:xfrm>
        </p:spPr>
        <p:txBody>
          <a:bodyPr vert="horz" lIns="91440" tIns="45720" rIns="91440" bIns="45720" rtlCol="0">
            <a:normAutofit/>
          </a:bodyPr>
          <a:lstStyle/>
          <a:p>
            <a:pPr marL="114300" indent="0">
              <a:lnSpc>
                <a:spcPct val="90000"/>
              </a:lnSpc>
              <a:buNone/>
            </a:pPr>
            <a:endParaRPr lang="en-US" sz="2400" dirty="0">
              <a:solidFill>
                <a:schemeClr val="bg1">
                  <a:alpha val="80000"/>
                </a:schemeClr>
              </a:solidFill>
            </a:endParaRPr>
          </a:p>
          <a:p>
            <a:pPr indent="-228600">
              <a:lnSpc>
                <a:spcPct val="90000"/>
              </a:lnSpc>
            </a:pPr>
            <a:r>
              <a:rPr lang="en-US" sz="2400" dirty="0">
                <a:solidFill>
                  <a:schemeClr val="bg1">
                    <a:alpha val="80000"/>
                  </a:schemeClr>
                </a:solidFill>
              </a:rPr>
              <a:t>You need to take care of, train and love your puppy that will grow into an adult.</a:t>
            </a:r>
          </a:p>
          <a:p>
            <a:pPr indent="-228600">
              <a:lnSpc>
                <a:spcPct val="90000"/>
              </a:lnSpc>
            </a:pPr>
            <a:endParaRPr lang="en-US" sz="2400" dirty="0">
              <a:solidFill>
                <a:schemeClr val="bg1">
                  <a:alpha val="80000"/>
                </a:schemeClr>
              </a:solidFill>
            </a:endParaRPr>
          </a:p>
          <a:p>
            <a:pPr indent="-228600">
              <a:lnSpc>
                <a:spcPct val="90000"/>
              </a:lnSpc>
            </a:pPr>
            <a:r>
              <a:rPr lang="en-US" sz="2400" dirty="0">
                <a:solidFill>
                  <a:schemeClr val="bg1">
                    <a:alpha val="80000"/>
                  </a:schemeClr>
                </a:solidFill>
              </a:rPr>
              <a:t>As your puppy matures you can interact and compete with other pet owners at the Dog Park</a:t>
            </a:r>
          </a:p>
          <a:p>
            <a:pPr indent="-228600">
              <a:lnSpc>
                <a:spcPct val="90000"/>
              </a:lnSpc>
            </a:pPr>
            <a:endParaRPr lang="en-US" sz="2400" dirty="0">
              <a:solidFill>
                <a:schemeClr val="bg1">
                  <a:alpha val="80000"/>
                </a:schemeClr>
              </a:solidFill>
            </a:endParaRPr>
          </a:p>
          <a:p>
            <a:pPr indent="-228600">
              <a:lnSpc>
                <a:spcPct val="90000"/>
              </a:lnSpc>
            </a:pPr>
            <a:r>
              <a:rPr lang="en-US" sz="2400" dirty="0">
                <a:solidFill>
                  <a:schemeClr val="bg1">
                    <a:alpha val="80000"/>
                  </a:schemeClr>
                </a:solidFill>
              </a:rPr>
              <a:t>NPC AI Engine helps your Pet become custom to each user.  Eventually the Dogs will talk…if you want them to </a:t>
            </a:r>
          </a:p>
          <a:p>
            <a:pPr indent="-228600">
              <a:lnSpc>
                <a:spcPct val="90000"/>
              </a:lnSpc>
            </a:pPr>
            <a:endParaRPr lang="en-US" sz="2400" dirty="0">
              <a:solidFill>
                <a:schemeClr val="bg1">
                  <a:alpha val="80000"/>
                </a:schemeClr>
              </a:solidFill>
            </a:endParaRPr>
          </a:p>
          <a:p>
            <a:pPr indent="-228600">
              <a:lnSpc>
                <a:spcPct val="90000"/>
              </a:lnSpc>
            </a:pPr>
            <a:r>
              <a:rPr lang="en-US" sz="2400" dirty="0">
                <a:solidFill>
                  <a:schemeClr val="bg1">
                    <a:alpha val="80000"/>
                  </a:schemeClr>
                </a:solidFill>
              </a:rPr>
              <a:t>Cats and Additional Breed Coming Soon</a:t>
            </a:r>
          </a:p>
          <a:p>
            <a:pPr marL="114300" indent="0">
              <a:lnSpc>
                <a:spcPct val="90000"/>
              </a:lnSpc>
              <a:buNone/>
            </a:pPr>
            <a:endParaRPr lang="en-US" sz="2400" dirty="0">
              <a:solidFill>
                <a:schemeClr val="bg1">
                  <a:alpha val="80000"/>
                </a:schemeClr>
              </a:solidFill>
            </a:endParaRPr>
          </a:p>
          <a:p>
            <a:pPr indent="-228600">
              <a:lnSpc>
                <a:spcPct val="90000"/>
              </a:lnSpc>
            </a:pPr>
            <a:endParaRPr lang="en-US" sz="2400" dirty="0">
              <a:solidFill>
                <a:schemeClr val="bg1">
                  <a:alpha val="80000"/>
                </a:schemeClr>
              </a:solidFill>
            </a:endParaRPr>
          </a:p>
          <a:p>
            <a:pPr marL="114300" indent="0">
              <a:lnSpc>
                <a:spcPct val="90000"/>
              </a:lnSpc>
              <a:buNone/>
            </a:pPr>
            <a:endParaRPr lang="en-US" sz="2400" dirty="0">
              <a:solidFill>
                <a:schemeClr val="bg1">
                  <a:alpha val="80000"/>
                </a:schemeClr>
              </a:solidFill>
            </a:endParaRPr>
          </a:p>
          <a:p>
            <a:pPr indent="-228600">
              <a:lnSpc>
                <a:spcPct val="90000"/>
              </a:lnSpc>
            </a:pPr>
            <a:endParaRPr lang="en-US" sz="900" dirty="0">
              <a:solidFill>
                <a:schemeClr val="bg1">
                  <a:alpha val="80000"/>
                </a:schemeClr>
              </a:solidFill>
            </a:endParaRPr>
          </a:p>
        </p:txBody>
      </p:sp>
      <p:sp>
        <p:nvSpPr>
          <p:cNvPr id="26" name="TextBox 25">
            <a:extLst>
              <a:ext uri="{FF2B5EF4-FFF2-40B4-BE49-F238E27FC236}">
                <a16:creationId xmlns:a16="http://schemas.microsoft.com/office/drawing/2014/main" id="{DD36EB9F-7212-ED2F-DF60-44A90CB51885}"/>
              </a:ext>
            </a:extLst>
          </p:cNvPr>
          <p:cNvSpPr txBox="1"/>
          <p:nvPr/>
        </p:nvSpPr>
        <p:spPr>
          <a:xfrm>
            <a:off x="17686535" y="9693625"/>
            <a:ext cx="301686" cy="369332"/>
          </a:xfrm>
          <a:prstGeom prst="rect">
            <a:avLst/>
          </a:prstGeom>
          <a:noFill/>
        </p:spPr>
        <p:txBody>
          <a:bodyPr wrap="none" rtlCol="0">
            <a:spAutoFit/>
          </a:bodyPr>
          <a:lstStyle/>
          <a:p>
            <a:r>
              <a:rPr lang="en-US" dirty="0">
                <a:solidFill>
                  <a:schemeClr val="bg1"/>
                </a:solidFill>
              </a:rPr>
              <a:t>6</a:t>
            </a:r>
          </a:p>
        </p:txBody>
      </p:sp>
      <p:pic>
        <p:nvPicPr>
          <p:cNvPr id="2" name="Picture 1">
            <a:extLst>
              <a:ext uri="{FF2B5EF4-FFF2-40B4-BE49-F238E27FC236}">
                <a16:creationId xmlns:a16="http://schemas.microsoft.com/office/drawing/2014/main" id="{5A13FDF2-6FE5-FA41-C79F-B0BAE55E4B5E}"/>
              </a:ext>
            </a:extLst>
          </p:cNvPr>
          <p:cNvPicPr>
            <a:picLocks noChangeAspect="1"/>
          </p:cNvPicPr>
          <p:nvPr/>
        </p:nvPicPr>
        <p:blipFill>
          <a:blip r:embed="rId8"/>
          <a:stretch>
            <a:fillRect/>
          </a:stretch>
        </p:blipFill>
        <p:spPr>
          <a:xfrm>
            <a:off x="15463940" y="9611925"/>
            <a:ext cx="2609314" cy="64623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7" name="Picture 16" descr="A close-up of a sign&#10;&#10;Description automatically generated">
            <a:extLst>
              <a:ext uri="{FF2B5EF4-FFF2-40B4-BE49-F238E27FC236}">
                <a16:creationId xmlns:a16="http://schemas.microsoft.com/office/drawing/2014/main" id="{AD36DCA5-B867-49FF-A537-985C72A95137}"/>
              </a:ext>
            </a:extLst>
          </p:cNvPr>
          <p:cNvPicPr>
            <a:picLocks noChangeAspect="1"/>
          </p:cNvPicPr>
          <p:nvPr/>
        </p:nvPicPr>
        <p:blipFill>
          <a:blip r:embed="rId2">
            <a:alphaModFix amt="28000"/>
            <a:extLst>
              <a:ext uri="{28A0092B-C50C-407E-A947-70E740481C1C}">
                <a14:useLocalDpi xmlns:a14="http://schemas.microsoft.com/office/drawing/2010/main" val="0"/>
              </a:ext>
            </a:extLst>
          </a:blip>
          <a:stretch>
            <a:fillRect/>
          </a:stretch>
        </p:blipFill>
        <p:spPr>
          <a:xfrm>
            <a:off x="2794675" y="3092029"/>
            <a:ext cx="11895030" cy="6115524"/>
          </a:xfrm>
          <a:prstGeom prst="rect">
            <a:avLst/>
          </a:prstGeom>
        </p:spPr>
      </p:pic>
      <p:sp>
        <p:nvSpPr>
          <p:cNvPr id="2" name="TextBox 2"/>
          <p:cNvSpPr txBox="1"/>
          <p:nvPr/>
        </p:nvSpPr>
        <p:spPr>
          <a:xfrm>
            <a:off x="1028700" y="1329412"/>
            <a:ext cx="12898448" cy="629550"/>
          </a:xfrm>
          <a:prstGeom prst="rect">
            <a:avLst/>
          </a:prstGeom>
        </p:spPr>
        <p:txBody>
          <a:bodyPr lIns="0" tIns="0" rIns="0" bIns="0" rtlCol="0" anchor="t">
            <a:spAutoFit/>
          </a:bodyPr>
          <a:lstStyle/>
          <a:p>
            <a:pPr>
              <a:lnSpc>
                <a:spcPts val="5196"/>
              </a:lnSpc>
            </a:pPr>
            <a:r>
              <a:rPr lang="en-US" sz="3711" dirty="0">
                <a:solidFill>
                  <a:srgbClr val="FFFFFF"/>
                </a:solidFill>
                <a:latin typeface="Montserrat 1"/>
              </a:rPr>
              <a:t>New Utility of the Metaverse </a:t>
            </a:r>
          </a:p>
        </p:txBody>
      </p:sp>
      <p:pic>
        <p:nvPicPr>
          <p:cNvPr id="3" name="Picture 3"/>
          <p:cNvPicPr>
            <a:picLocks noChangeAspect="1"/>
          </p:cNvPicPr>
          <p:nvPr/>
        </p:nvPicPr>
        <p:blipFill>
          <a:blip r:embed="rId3">
            <a:alphaModFix amt="3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21641" y="3328793"/>
            <a:ext cx="9808535" cy="9808535"/>
          </a:xfrm>
          <a:prstGeom prst="rect">
            <a:avLst/>
          </a:prstGeom>
        </p:spPr>
      </p:pic>
      <p:pic>
        <p:nvPicPr>
          <p:cNvPr id="4" name="Picture 4"/>
          <p:cNvPicPr>
            <a:picLocks noChangeAspect="1"/>
          </p:cNvPicPr>
          <p:nvPr/>
        </p:nvPicPr>
        <p:blipFill>
          <a:blip r:embed="rId5">
            <a:alphaModFix amt="3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64535" y="3119243"/>
            <a:ext cx="9808535" cy="9808535"/>
          </a:xfrm>
          <a:prstGeom prst="rect">
            <a:avLst/>
          </a:prstGeom>
        </p:spPr>
      </p:pic>
      <p:sp>
        <p:nvSpPr>
          <p:cNvPr id="5" name="TextBox 5"/>
          <p:cNvSpPr txBox="1"/>
          <p:nvPr/>
        </p:nvSpPr>
        <p:spPr>
          <a:xfrm>
            <a:off x="739086" y="2316521"/>
            <a:ext cx="16006209" cy="7843044"/>
          </a:xfrm>
          <a:prstGeom prst="rect">
            <a:avLst/>
          </a:prstGeom>
        </p:spPr>
        <p:txBody>
          <a:bodyPr lIns="0" tIns="0" rIns="0" bIns="0" rtlCol="0" anchor="t">
            <a:spAutoFit/>
          </a:bodyPr>
          <a:lstStyle/>
          <a:p>
            <a:pPr>
              <a:lnSpc>
                <a:spcPts val="4076"/>
              </a:lnSpc>
            </a:pPr>
            <a:endParaRPr dirty="0">
              <a:solidFill>
                <a:srgbClr val="FFFF00"/>
              </a:solidFill>
            </a:endParaRPr>
          </a:p>
          <a:p>
            <a:pPr marL="628700" lvl="1" indent="-314350">
              <a:lnSpc>
                <a:spcPts val="4076"/>
              </a:lnSpc>
              <a:buFont typeface="Arial"/>
              <a:buChar char="•"/>
            </a:pPr>
            <a:endParaRPr lang="en-US" sz="2911" dirty="0">
              <a:solidFill>
                <a:srgbClr val="FFFF00"/>
              </a:solidFill>
              <a:latin typeface="Montserrat 1"/>
            </a:endParaRPr>
          </a:p>
          <a:p>
            <a:pPr marL="628700" lvl="1" indent="-314350">
              <a:lnSpc>
                <a:spcPts val="4076"/>
              </a:lnSpc>
              <a:buFont typeface="Arial"/>
              <a:buChar char="•"/>
            </a:pPr>
            <a:r>
              <a:rPr lang="en-US" sz="2911" dirty="0">
                <a:solidFill>
                  <a:srgbClr val="FFFF00"/>
                </a:solidFill>
                <a:latin typeface="Montserrat 1"/>
              </a:rPr>
              <a:t>We have more Pictures and Media then ever before, but most of it is locked on our mobile devices and clouds </a:t>
            </a:r>
          </a:p>
          <a:p>
            <a:pPr>
              <a:lnSpc>
                <a:spcPts val="4076"/>
              </a:lnSpc>
            </a:pPr>
            <a:endParaRPr lang="en-US" sz="2911" dirty="0">
              <a:solidFill>
                <a:srgbClr val="FFFF00"/>
              </a:solidFill>
              <a:latin typeface="Montserrat 1"/>
            </a:endParaRPr>
          </a:p>
          <a:p>
            <a:pPr marL="628700" lvl="1" indent="-314350">
              <a:lnSpc>
                <a:spcPts val="4076"/>
              </a:lnSpc>
              <a:buFont typeface="Arial"/>
              <a:buChar char="•"/>
            </a:pPr>
            <a:r>
              <a:rPr lang="en-US" sz="2911" dirty="0">
                <a:solidFill>
                  <a:srgbClr val="FFFF00"/>
                </a:solidFill>
                <a:latin typeface="Montserrat 1"/>
              </a:rPr>
              <a:t>Changes the Ownership Dynamic of Data Ownership back to the User</a:t>
            </a:r>
          </a:p>
          <a:p>
            <a:pPr>
              <a:lnSpc>
                <a:spcPts val="4076"/>
              </a:lnSpc>
            </a:pPr>
            <a:endParaRPr lang="en-US" sz="2911" dirty="0">
              <a:solidFill>
                <a:srgbClr val="FFFF00"/>
              </a:solidFill>
              <a:latin typeface="Montserrat 1"/>
            </a:endParaRPr>
          </a:p>
          <a:p>
            <a:pPr marL="628700" lvl="1" indent="-314350">
              <a:lnSpc>
                <a:spcPts val="4076"/>
              </a:lnSpc>
              <a:buFont typeface="Arial"/>
              <a:buChar char="•"/>
            </a:pPr>
            <a:r>
              <a:rPr lang="en-US" sz="2911" dirty="0">
                <a:solidFill>
                  <a:srgbClr val="FFFF00"/>
                </a:solidFill>
                <a:latin typeface="Montserrat 1"/>
              </a:rPr>
              <a:t>Creates New Ways to Share, Save, Preserve, Control and Create a Legacy</a:t>
            </a:r>
          </a:p>
          <a:p>
            <a:pPr>
              <a:lnSpc>
                <a:spcPts val="4076"/>
              </a:lnSpc>
            </a:pPr>
            <a:endParaRPr lang="en-US" sz="2911" dirty="0">
              <a:solidFill>
                <a:srgbClr val="FFFF00"/>
              </a:solidFill>
              <a:latin typeface="Montserrat 1"/>
            </a:endParaRPr>
          </a:p>
          <a:p>
            <a:pPr marL="628700" lvl="1" indent="-314350">
              <a:lnSpc>
                <a:spcPts val="4076"/>
              </a:lnSpc>
              <a:buFont typeface="Arial"/>
              <a:buChar char="•"/>
            </a:pPr>
            <a:r>
              <a:rPr lang="en-US" sz="2911" dirty="0">
                <a:solidFill>
                  <a:srgbClr val="FFFF00"/>
                </a:solidFill>
                <a:latin typeface="Montserrat 1"/>
              </a:rPr>
              <a:t>3D Social Networking will provide users next gen social media experience</a:t>
            </a:r>
          </a:p>
          <a:p>
            <a:pPr marL="628700" lvl="1" indent="-314350">
              <a:lnSpc>
                <a:spcPts val="4076"/>
              </a:lnSpc>
              <a:buFont typeface="Arial"/>
              <a:buChar char="•"/>
            </a:pPr>
            <a:endParaRPr lang="en-US" sz="2911" dirty="0">
              <a:solidFill>
                <a:srgbClr val="FFFF00"/>
              </a:solidFill>
              <a:latin typeface="Montserrat 1"/>
            </a:endParaRPr>
          </a:p>
          <a:p>
            <a:pPr marL="628700" lvl="1" indent="-314350">
              <a:lnSpc>
                <a:spcPts val="4076"/>
              </a:lnSpc>
              <a:buFont typeface="Arial"/>
              <a:buChar char="•"/>
            </a:pPr>
            <a:r>
              <a:rPr lang="en-US" sz="2911" dirty="0">
                <a:solidFill>
                  <a:srgbClr val="FFFF00"/>
                </a:solidFill>
                <a:latin typeface="Montserrat 1"/>
              </a:rPr>
              <a:t>Patented Technology</a:t>
            </a:r>
          </a:p>
          <a:p>
            <a:pPr marL="628700" lvl="1" indent="-314350">
              <a:lnSpc>
                <a:spcPts val="4076"/>
              </a:lnSpc>
              <a:buFont typeface="Arial"/>
              <a:buChar char="•"/>
            </a:pPr>
            <a:endParaRPr lang="en-US" sz="2911" dirty="0">
              <a:solidFill>
                <a:srgbClr val="FFFFFF"/>
              </a:solidFill>
              <a:latin typeface="Montserrat 1"/>
            </a:endParaRPr>
          </a:p>
          <a:p>
            <a:pPr marL="314350" lvl="1">
              <a:lnSpc>
                <a:spcPts val="4076"/>
              </a:lnSpc>
            </a:pPr>
            <a:endParaRPr lang="en-US" sz="2911" dirty="0">
              <a:solidFill>
                <a:srgbClr val="FFFFFF"/>
              </a:solidFill>
              <a:latin typeface="Montserrat 1"/>
            </a:endParaRPr>
          </a:p>
          <a:p>
            <a:pPr>
              <a:lnSpc>
                <a:spcPts val="4076"/>
              </a:lnSpc>
            </a:pPr>
            <a:endParaRPr lang="en-US" sz="2911" dirty="0">
              <a:solidFill>
                <a:srgbClr val="FFFFFF"/>
              </a:solidFill>
              <a:latin typeface="Montserrat 1"/>
            </a:endParaRPr>
          </a:p>
        </p:txBody>
      </p:sp>
      <p:pic>
        <p:nvPicPr>
          <p:cNvPr id="6" name="Picture 6"/>
          <p:cNvPicPr>
            <a:picLocks noChangeAspect="1"/>
          </p:cNvPicPr>
          <p:nvPr/>
        </p:nvPicPr>
        <p:blipFill>
          <a:blip r:embed="rId7"/>
          <a:srcRect l="27604" t="17966" r="30177" b="47910"/>
          <a:stretch>
            <a:fillRect/>
          </a:stretch>
        </p:blipFill>
        <p:spPr>
          <a:xfrm>
            <a:off x="15883030" y="320070"/>
            <a:ext cx="2130006" cy="1076017"/>
          </a:xfrm>
          <a:prstGeom prst="rect">
            <a:avLst/>
          </a:prstGeom>
        </p:spPr>
      </p:pic>
      <p:sp>
        <p:nvSpPr>
          <p:cNvPr id="7" name="AutoShape 7"/>
          <p:cNvSpPr/>
          <p:nvPr/>
        </p:nvSpPr>
        <p:spPr>
          <a:xfrm>
            <a:off x="1028700" y="2128933"/>
            <a:ext cx="7713491" cy="0"/>
          </a:xfrm>
          <a:prstGeom prst="line">
            <a:avLst/>
          </a:prstGeom>
          <a:ln w="9525" cap="flat">
            <a:solidFill>
              <a:srgbClr val="08FFA5"/>
            </a:solidFill>
            <a:prstDash val="solid"/>
            <a:headEnd type="none" w="sm" len="sm"/>
            <a:tailEnd type="none" w="sm" len="sm"/>
          </a:ln>
        </p:spPr>
        <p:txBody>
          <a:bodyPr/>
          <a:lstStyle/>
          <a:p>
            <a:endParaRPr lang="en-US"/>
          </a:p>
        </p:txBody>
      </p:sp>
      <p:sp>
        <p:nvSpPr>
          <p:cNvPr id="12" name="TextBox 11">
            <a:extLst>
              <a:ext uri="{FF2B5EF4-FFF2-40B4-BE49-F238E27FC236}">
                <a16:creationId xmlns:a16="http://schemas.microsoft.com/office/drawing/2014/main" id="{36B6FCF0-77FF-C78F-F676-884EA86E0587}"/>
              </a:ext>
            </a:extLst>
          </p:cNvPr>
          <p:cNvSpPr txBox="1"/>
          <p:nvPr/>
        </p:nvSpPr>
        <p:spPr>
          <a:xfrm>
            <a:off x="17526000" y="9563100"/>
            <a:ext cx="301686" cy="369332"/>
          </a:xfrm>
          <a:prstGeom prst="rect">
            <a:avLst/>
          </a:prstGeom>
          <a:noFill/>
        </p:spPr>
        <p:txBody>
          <a:bodyPr wrap="none" rtlCol="0">
            <a:spAutoFit/>
          </a:bodyPr>
          <a:lstStyle/>
          <a:p>
            <a:r>
              <a:rPr lang="en-US" dirty="0">
                <a:solidFill>
                  <a:schemeClr val="bg1"/>
                </a:solidFill>
              </a:rPr>
              <a:t>7</a:t>
            </a:r>
          </a:p>
        </p:txBody>
      </p:sp>
      <p:sp>
        <p:nvSpPr>
          <p:cNvPr id="8" name="TextBox 7">
            <a:extLst>
              <a:ext uri="{FF2B5EF4-FFF2-40B4-BE49-F238E27FC236}">
                <a16:creationId xmlns:a16="http://schemas.microsoft.com/office/drawing/2014/main" id="{96D70A71-97B5-9A8E-C39D-E0B526FEA04A}"/>
              </a:ext>
            </a:extLst>
          </p:cNvPr>
          <p:cNvSpPr txBox="1"/>
          <p:nvPr/>
        </p:nvSpPr>
        <p:spPr>
          <a:xfrm>
            <a:off x="15507961" y="9505265"/>
            <a:ext cx="2514600" cy="461665"/>
          </a:xfrm>
          <a:prstGeom prst="rect">
            <a:avLst/>
          </a:prstGeom>
          <a:noFill/>
        </p:spPr>
        <p:txBody>
          <a:bodyPr wrap="square" rtlCol="0">
            <a:spAutoFit/>
          </a:bodyPr>
          <a:lstStyle/>
          <a:p>
            <a:r>
              <a:rPr lang="en-US" sz="2400" dirty="0" err="1">
                <a:solidFill>
                  <a:schemeClr val="bg1"/>
                </a:solidFill>
              </a:rPr>
              <a:t>Nasdaq:DATS</a:t>
            </a:r>
            <a:endParaRPr lang="en-US" sz="2400" dirty="0">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4"/>
          <p:cNvSpPr txBox="1"/>
          <p:nvPr/>
        </p:nvSpPr>
        <p:spPr>
          <a:xfrm>
            <a:off x="83288" y="112002"/>
            <a:ext cx="18211800" cy="629550"/>
          </a:xfrm>
          <a:prstGeom prst="rect">
            <a:avLst/>
          </a:prstGeom>
        </p:spPr>
        <p:txBody>
          <a:bodyPr wrap="square" lIns="0" tIns="0" rIns="0" bIns="0" rtlCol="0" anchor="t">
            <a:spAutoFit/>
          </a:bodyPr>
          <a:lstStyle/>
          <a:p>
            <a:pPr>
              <a:lnSpc>
                <a:spcPts val="5196"/>
              </a:lnSpc>
            </a:pPr>
            <a:r>
              <a:rPr lang="en-US" sz="3711" spc="196" dirty="0">
                <a:solidFill>
                  <a:srgbClr val="FFFFFF"/>
                </a:solidFill>
                <a:latin typeface="Montserrat 1 Bold"/>
              </a:rPr>
              <a:t>My Family Museum</a:t>
            </a:r>
          </a:p>
        </p:txBody>
      </p:sp>
      <p:sp>
        <p:nvSpPr>
          <p:cNvPr id="5" name="TextBox 5"/>
          <p:cNvSpPr txBox="1"/>
          <p:nvPr/>
        </p:nvSpPr>
        <p:spPr>
          <a:xfrm>
            <a:off x="83288" y="1393608"/>
            <a:ext cx="17442712" cy="527949"/>
          </a:xfrm>
          <a:prstGeom prst="rect">
            <a:avLst/>
          </a:prstGeom>
        </p:spPr>
        <p:txBody>
          <a:bodyPr wrap="square" lIns="0" tIns="0" rIns="0" bIns="0" rtlCol="0" anchor="t">
            <a:spAutoFit/>
          </a:bodyPr>
          <a:lstStyle/>
          <a:p>
            <a:pPr>
              <a:lnSpc>
                <a:spcPts val="4496"/>
              </a:lnSpc>
            </a:pPr>
            <a:r>
              <a:rPr lang="en-US" sz="2800" dirty="0">
                <a:solidFill>
                  <a:srgbClr val="08FFA5"/>
                </a:solidFill>
                <a:latin typeface="Montserrat 3"/>
              </a:rPr>
              <a:t>Connecting Your Entire  Extended Family Forever</a:t>
            </a:r>
          </a:p>
        </p:txBody>
      </p:sp>
      <p:pic>
        <p:nvPicPr>
          <p:cNvPr id="7" name="Picture 7"/>
          <p:cNvPicPr>
            <a:picLocks noChangeAspect="1"/>
          </p:cNvPicPr>
          <p:nvPr/>
        </p:nvPicPr>
        <p:blipFill>
          <a:blip r:embed="rId2"/>
          <a:srcRect l="27604" t="17966" r="30177" b="47910"/>
          <a:stretch>
            <a:fillRect/>
          </a:stretch>
        </p:blipFill>
        <p:spPr>
          <a:xfrm>
            <a:off x="15883030" y="320070"/>
            <a:ext cx="2130006" cy="1076017"/>
          </a:xfrm>
          <a:prstGeom prst="rect">
            <a:avLst/>
          </a:prstGeom>
        </p:spPr>
      </p:pic>
      <p:sp>
        <p:nvSpPr>
          <p:cNvPr id="8" name="AutoShape 8"/>
          <p:cNvSpPr/>
          <p:nvPr/>
        </p:nvSpPr>
        <p:spPr>
          <a:xfrm>
            <a:off x="83288" y="1181100"/>
            <a:ext cx="11344873" cy="0"/>
          </a:xfrm>
          <a:prstGeom prst="line">
            <a:avLst/>
          </a:prstGeom>
          <a:ln w="9525" cap="flat">
            <a:solidFill>
              <a:srgbClr val="08FFA5"/>
            </a:solidFill>
            <a:prstDash val="solid"/>
            <a:headEnd type="none" w="sm" len="sm"/>
            <a:tailEnd type="none" w="sm" len="sm"/>
          </a:ln>
        </p:spPr>
        <p:txBody>
          <a:bodyPr/>
          <a:lstStyle/>
          <a:p>
            <a:endParaRPr lang="en-US"/>
          </a:p>
        </p:txBody>
      </p:sp>
      <p:pic>
        <p:nvPicPr>
          <p:cNvPr id="28" name="Picture 27" descr="A person touching a wall of pictures&#10;&#10;Description automatically generated">
            <a:extLst>
              <a:ext uri="{FF2B5EF4-FFF2-40B4-BE49-F238E27FC236}">
                <a16:creationId xmlns:a16="http://schemas.microsoft.com/office/drawing/2014/main" id="{0C40B71C-D69B-D9F4-F0E2-870DF3702B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58" y="6591300"/>
            <a:ext cx="5478642" cy="3060036"/>
          </a:xfrm>
          <a:prstGeom prst="rect">
            <a:avLst/>
          </a:prstGeom>
        </p:spPr>
      </p:pic>
      <p:pic>
        <p:nvPicPr>
          <p:cNvPr id="34" name="Picture 33" descr="A person pointing at a sign&#10;&#10;Description automatically generated">
            <a:extLst>
              <a:ext uri="{FF2B5EF4-FFF2-40B4-BE49-F238E27FC236}">
                <a16:creationId xmlns:a16="http://schemas.microsoft.com/office/drawing/2014/main" id="{705216BC-DEFF-3A3B-374F-92E9E432E8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825" y="2662014"/>
            <a:ext cx="5589021" cy="3120288"/>
          </a:xfrm>
          <a:prstGeom prst="rect">
            <a:avLst/>
          </a:prstGeom>
        </p:spPr>
      </p:pic>
      <p:pic>
        <p:nvPicPr>
          <p:cNvPr id="38" name="Picture 37" descr="A screenshot of a computer screen&#10;&#10;Description automatically generated">
            <a:extLst>
              <a:ext uri="{FF2B5EF4-FFF2-40B4-BE49-F238E27FC236}">
                <a16:creationId xmlns:a16="http://schemas.microsoft.com/office/drawing/2014/main" id="{425E982E-196A-D8AB-392B-FE08984209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0112" y="2857500"/>
            <a:ext cx="6591476" cy="4941071"/>
          </a:xfrm>
          <a:prstGeom prst="rect">
            <a:avLst/>
          </a:prstGeom>
        </p:spPr>
      </p:pic>
      <p:pic>
        <p:nvPicPr>
          <p:cNvPr id="40" name="Picture 39" descr="A screenshot of a social media post&#10;&#10;Description automatically generated">
            <a:extLst>
              <a:ext uri="{FF2B5EF4-FFF2-40B4-BE49-F238E27FC236}">
                <a16:creationId xmlns:a16="http://schemas.microsoft.com/office/drawing/2014/main" id="{60238E78-DA5C-1A59-3EB9-6C8A262518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33518" y="949620"/>
            <a:ext cx="3743325" cy="8115300"/>
          </a:xfrm>
          <a:prstGeom prst="rect">
            <a:avLst/>
          </a:prstGeom>
        </p:spPr>
      </p:pic>
      <p:sp>
        <p:nvSpPr>
          <p:cNvPr id="44" name="TextBox 43">
            <a:extLst>
              <a:ext uri="{FF2B5EF4-FFF2-40B4-BE49-F238E27FC236}">
                <a16:creationId xmlns:a16="http://schemas.microsoft.com/office/drawing/2014/main" id="{135D1C89-9E0C-510D-E2E7-98163F191A05}"/>
              </a:ext>
            </a:extLst>
          </p:cNvPr>
          <p:cNvSpPr txBox="1"/>
          <p:nvPr/>
        </p:nvSpPr>
        <p:spPr>
          <a:xfrm>
            <a:off x="17676843" y="9652265"/>
            <a:ext cx="634451" cy="369332"/>
          </a:xfrm>
          <a:prstGeom prst="rect">
            <a:avLst/>
          </a:prstGeom>
          <a:noFill/>
        </p:spPr>
        <p:txBody>
          <a:bodyPr wrap="square" rtlCol="0">
            <a:spAutoFit/>
          </a:bodyPr>
          <a:lstStyle/>
          <a:p>
            <a:r>
              <a:rPr lang="en-US" dirty="0">
                <a:solidFill>
                  <a:schemeClr val="bg1"/>
                </a:solidFill>
              </a:rPr>
              <a:t>8</a:t>
            </a:r>
          </a:p>
        </p:txBody>
      </p:sp>
      <p:pic>
        <p:nvPicPr>
          <p:cNvPr id="2" name="Picture 1">
            <a:extLst>
              <a:ext uri="{FF2B5EF4-FFF2-40B4-BE49-F238E27FC236}">
                <a16:creationId xmlns:a16="http://schemas.microsoft.com/office/drawing/2014/main" id="{5C34384F-1D72-1C8A-5EDE-FCA8DECAA7B7}"/>
              </a:ext>
            </a:extLst>
          </p:cNvPr>
          <p:cNvPicPr>
            <a:picLocks noChangeAspect="1"/>
          </p:cNvPicPr>
          <p:nvPr/>
        </p:nvPicPr>
        <p:blipFill>
          <a:blip r:embed="rId7"/>
          <a:stretch>
            <a:fillRect/>
          </a:stretch>
        </p:blipFill>
        <p:spPr>
          <a:xfrm>
            <a:off x="15614894" y="9579665"/>
            <a:ext cx="2609314" cy="64623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748F57B-5FD6-BD30-262F-4C6485480DCE}"/>
              </a:ext>
            </a:extLst>
          </p:cNvPr>
          <p:cNvPicPr>
            <a:picLocks noChangeAspect="1"/>
          </p:cNvPicPr>
          <p:nvPr/>
        </p:nvPicPr>
        <p:blipFill rotWithShape="1">
          <a:blip r:embed="rId2">
            <a:alphaModFix amt="42000"/>
          </a:blip>
          <a:srcRect l="-2175" t="17622" r="2175" b="-760"/>
          <a:stretch/>
        </p:blipFill>
        <p:spPr>
          <a:xfrm>
            <a:off x="-246992" y="-17129"/>
            <a:ext cx="18534991" cy="4882473"/>
          </a:xfrm>
          <a:prstGeom prst="rect">
            <a:avLst/>
          </a:prstGeom>
        </p:spPr>
      </p:pic>
      <p:sp>
        <p:nvSpPr>
          <p:cNvPr id="2" name="TextBox 2"/>
          <p:cNvSpPr txBox="1"/>
          <p:nvPr/>
        </p:nvSpPr>
        <p:spPr>
          <a:xfrm>
            <a:off x="1198027" y="2010688"/>
            <a:ext cx="16236257" cy="595548"/>
          </a:xfrm>
          <a:prstGeom prst="rect">
            <a:avLst/>
          </a:prstGeom>
        </p:spPr>
        <p:txBody>
          <a:bodyPr lIns="0" tIns="0" rIns="0" bIns="0" rtlCol="0" anchor="t">
            <a:spAutoFit/>
          </a:bodyPr>
          <a:lstStyle/>
          <a:p>
            <a:pPr>
              <a:lnSpc>
                <a:spcPts val="4496"/>
              </a:lnSpc>
            </a:pPr>
            <a:r>
              <a:rPr lang="en-US" sz="5400" b="1" dirty="0">
                <a:solidFill>
                  <a:srgbClr val="08FFA5"/>
                </a:solidFill>
                <a:latin typeface="Montserrat 3"/>
              </a:rPr>
              <a:t> </a:t>
            </a:r>
            <a:r>
              <a:rPr lang="en-US" sz="5400" b="1" dirty="0">
                <a:solidFill>
                  <a:srgbClr val="00C47E"/>
                </a:solidFill>
                <a:latin typeface="Montserrat 3"/>
              </a:rPr>
              <a:t>Revenue Model</a:t>
            </a:r>
            <a:r>
              <a:rPr lang="en-US" sz="3211" dirty="0">
                <a:solidFill>
                  <a:srgbClr val="00C47E"/>
                </a:solidFill>
                <a:latin typeface="Montserrat 3"/>
              </a:rPr>
              <a:t>:  </a:t>
            </a:r>
          </a:p>
        </p:txBody>
      </p:sp>
      <p:pic>
        <p:nvPicPr>
          <p:cNvPr id="3" name="Picture 3"/>
          <p:cNvPicPr>
            <a:picLocks noChangeAspect="1"/>
          </p:cNvPicPr>
          <p:nvPr/>
        </p:nvPicPr>
        <p:blipFill>
          <a:blip r:embed="rId3">
            <a:alphaModFix amt="3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307120" y="4691767"/>
            <a:ext cx="9808535" cy="9808535"/>
          </a:xfrm>
          <a:prstGeom prst="rect">
            <a:avLst/>
          </a:prstGeom>
        </p:spPr>
      </p:pic>
      <p:pic>
        <p:nvPicPr>
          <p:cNvPr id="4" name="Picture 4"/>
          <p:cNvPicPr>
            <a:picLocks noChangeAspect="1"/>
          </p:cNvPicPr>
          <p:nvPr/>
        </p:nvPicPr>
        <p:blipFill>
          <a:blip r:embed="rId5">
            <a:alphaModFix amt="3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764227" y="4444117"/>
            <a:ext cx="9808535" cy="9808535"/>
          </a:xfrm>
          <a:prstGeom prst="rect">
            <a:avLst/>
          </a:prstGeom>
        </p:spPr>
      </p:pic>
      <p:sp>
        <p:nvSpPr>
          <p:cNvPr id="5" name="TextBox 5"/>
          <p:cNvSpPr txBox="1"/>
          <p:nvPr/>
        </p:nvSpPr>
        <p:spPr>
          <a:xfrm>
            <a:off x="1028700" y="3157762"/>
            <a:ext cx="16236257" cy="10471969"/>
          </a:xfrm>
          <a:prstGeom prst="rect">
            <a:avLst/>
          </a:prstGeom>
        </p:spPr>
        <p:txBody>
          <a:bodyPr lIns="0" tIns="0" rIns="0" bIns="0" rtlCol="0" anchor="t">
            <a:spAutoFit/>
          </a:bodyPr>
          <a:lstStyle/>
          <a:p>
            <a:pPr marL="628700" lvl="1" indent="-314350">
              <a:lnSpc>
                <a:spcPts val="4076"/>
              </a:lnSpc>
              <a:buFont typeface="Arial"/>
              <a:buChar char="•"/>
            </a:pPr>
            <a:endParaRPr lang="en-US" sz="2911" b="1" dirty="0">
              <a:solidFill>
                <a:srgbClr val="FFFF00"/>
              </a:solidFill>
              <a:latin typeface="Montserrat 1"/>
            </a:endParaRPr>
          </a:p>
          <a:p>
            <a:pPr marL="628700" lvl="1" indent="-314350">
              <a:lnSpc>
                <a:spcPts val="4076"/>
              </a:lnSpc>
              <a:buFont typeface="Arial"/>
              <a:buChar char="•"/>
            </a:pPr>
            <a:r>
              <a:rPr lang="en-US" sz="3200" b="1" dirty="0">
                <a:solidFill>
                  <a:srgbClr val="FFFF00"/>
                </a:solidFill>
                <a:latin typeface="Montserrat 1"/>
              </a:rPr>
              <a:t>AI Pets Create  Premium Targeted Ad Inventory for the lucrative pet industry</a:t>
            </a:r>
          </a:p>
          <a:p>
            <a:pPr marL="628700" lvl="1" indent="-314350">
              <a:lnSpc>
                <a:spcPts val="4076"/>
              </a:lnSpc>
              <a:buFont typeface="Arial"/>
              <a:buChar char="•"/>
            </a:pPr>
            <a:endParaRPr lang="en-US" sz="3200" b="1" dirty="0">
              <a:solidFill>
                <a:srgbClr val="FFFF00"/>
              </a:solidFill>
              <a:latin typeface="Montserrat 1"/>
            </a:endParaRPr>
          </a:p>
          <a:p>
            <a:pPr marL="628700" lvl="1" indent="-314350">
              <a:lnSpc>
                <a:spcPts val="4076"/>
              </a:lnSpc>
              <a:buFont typeface="Arial"/>
              <a:buChar char="•"/>
            </a:pPr>
            <a:r>
              <a:rPr lang="en-US" sz="3200" b="1" dirty="0">
                <a:solidFill>
                  <a:srgbClr val="FFFF00"/>
                </a:solidFill>
                <a:latin typeface="Montserrat 1"/>
              </a:rPr>
              <a:t>Pet and Household Based Product Placements</a:t>
            </a:r>
          </a:p>
          <a:p>
            <a:pPr marL="628700" lvl="1" indent="-314350">
              <a:lnSpc>
                <a:spcPts val="4076"/>
              </a:lnSpc>
              <a:buFont typeface="Arial"/>
              <a:buChar char="•"/>
            </a:pPr>
            <a:endParaRPr lang="en-US" sz="3200" b="1" dirty="0">
              <a:solidFill>
                <a:srgbClr val="FFFF00"/>
              </a:solidFill>
              <a:latin typeface="Montserrat 1"/>
            </a:endParaRPr>
          </a:p>
          <a:p>
            <a:pPr marL="628700" lvl="1" indent="-314350">
              <a:lnSpc>
                <a:spcPts val="4076"/>
              </a:lnSpc>
              <a:buFont typeface="Arial"/>
              <a:buChar char="•"/>
            </a:pPr>
            <a:r>
              <a:rPr lang="en-US" sz="3200" b="1" dirty="0">
                <a:solidFill>
                  <a:srgbClr val="FFFF00"/>
                </a:solidFill>
                <a:latin typeface="Montserrat 1"/>
              </a:rPr>
              <a:t>Cloud Water is our First Advertising Partner</a:t>
            </a:r>
          </a:p>
          <a:p>
            <a:pPr>
              <a:lnSpc>
                <a:spcPts val="4076"/>
              </a:lnSpc>
            </a:pPr>
            <a:endParaRPr lang="en-US" sz="3200" b="1" dirty="0">
              <a:solidFill>
                <a:srgbClr val="FFFF00"/>
              </a:solidFill>
              <a:latin typeface="Montserrat 1"/>
            </a:endParaRPr>
          </a:p>
          <a:p>
            <a:pPr marL="628700" lvl="1" indent="-314350">
              <a:lnSpc>
                <a:spcPts val="4076"/>
              </a:lnSpc>
              <a:buFont typeface="Arial"/>
              <a:buChar char="•"/>
            </a:pPr>
            <a:r>
              <a:rPr lang="en-US" sz="3200" b="1" dirty="0">
                <a:solidFill>
                  <a:srgbClr val="FFFF00"/>
                </a:solidFill>
                <a:latin typeface="Montserrat 1"/>
              </a:rPr>
              <a:t>My Family Museum  offers a Subscription and Ad Based Platform</a:t>
            </a:r>
          </a:p>
          <a:p>
            <a:pPr marL="628700" lvl="1" indent="-314350">
              <a:lnSpc>
                <a:spcPts val="4076"/>
              </a:lnSpc>
              <a:buFont typeface="Arial"/>
              <a:buChar char="•"/>
            </a:pPr>
            <a:endParaRPr lang="en-US" sz="3200" b="1" dirty="0">
              <a:solidFill>
                <a:srgbClr val="FFFF00"/>
              </a:solidFill>
              <a:latin typeface="Montserrat 1"/>
            </a:endParaRPr>
          </a:p>
          <a:p>
            <a:pPr marL="628700" lvl="1" indent="-314350">
              <a:lnSpc>
                <a:spcPts val="4076"/>
              </a:lnSpc>
              <a:buFont typeface="Arial"/>
              <a:buChar char="•"/>
            </a:pPr>
            <a:r>
              <a:rPr lang="en-US" sz="3200" b="1" dirty="0">
                <a:solidFill>
                  <a:srgbClr val="FFFF00"/>
                </a:solidFill>
                <a:latin typeface="Montserrat 1"/>
              </a:rPr>
              <a:t>Unique NPC Advertising </a:t>
            </a:r>
          </a:p>
          <a:p>
            <a:pPr marL="628700" lvl="1" indent="-314350">
              <a:lnSpc>
                <a:spcPts val="4076"/>
              </a:lnSpc>
              <a:buFont typeface="Arial"/>
              <a:buChar char="•"/>
            </a:pPr>
            <a:endParaRPr lang="en-US" sz="3200" b="1" dirty="0">
              <a:solidFill>
                <a:srgbClr val="FFFF00"/>
              </a:solidFill>
              <a:latin typeface="Montserrat 1"/>
            </a:endParaRPr>
          </a:p>
          <a:p>
            <a:pPr marL="628700" lvl="1" indent="-314350">
              <a:lnSpc>
                <a:spcPts val="4076"/>
              </a:lnSpc>
              <a:buFont typeface="Arial"/>
              <a:buChar char="•"/>
            </a:pPr>
            <a:r>
              <a:rPr lang="en-US" sz="3200" b="1" dirty="0">
                <a:solidFill>
                  <a:srgbClr val="FFFF00"/>
                </a:solidFill>
                <a:latin typeface="Montserrat 1"/>
              </a:rPr>
              <a:t>In-World Purchases</a:t>
            </a:r>
          </a:p>
          <a:p>
            <a:pPr marL="628700" lvl="1" indent="-314350">
              <a:lnSpc>
                <a:spcPts val="4076"/>
              </a:lnSpc>
              <a:buFont typeface="Arial"/>
              <a:buChar char="•"/>
            </a:pPr>
            <a:endParaRPr lang="en-US" sz="2911" dirty="0">
              <a:solidFill>
                <a:srgbClr val="00B0F0"/>
              </a:solidFill>
              <a:latin typeface="Montserrat 1"/>
            </a:endParaRPr>
          </a:p>
          <a:p>
            <a:pPr marL="628700" lvl="1" indent="-314350">
              <a:lnSpc>
                <a:spcPts val="4076"/>
              </a:lnSpc>
              <a:buFont typeface="Arial"/>
              <a:buChar char="•"/>
            </a:pPr>
            <a:endParaRPr lang="en-US" sz="2911" dirty="0">
              <a:solidFill>
                <a:srgbClr val="00B0F0"/>
              </a:solidFill>
              <a:latin typeface="Montserrat 1"/>
            </a:endParaRPr>
          </a:p>
          <a:p>
            <a:pPr marL="628700" lvl="1" indent="-314350">
              <a:lnSpc>
                <a:spcPts val="4076"/>
              </a:lnSpc>
              <a:buFont typeface="Arial"/>
              <a:buChar char="•"/>
            </a:pPr>
            <a:endParaRPr lang="en-US" sz="2911" dirty="0">
              <a:solidFill>
                <a:srgbClr val="FFFFFF"/>
              </a:solidFill>
              <a:latin typeface="Montserrat 1"/>
            </a:endParaRPr>
          </a:p>
          <a:p>
            <a:pPr marL="628700" lvl="1" indent="-314350">
              <a:lnSpc>
                <a:spcPts val="4076"/>
              </a:lnSpc>
              <a:buFont typeface="Arial"/>
              <a:buChar char="•"/>
            </a:pPr>
            <a:endParaRPr lang="en-US" sz="2911" dirty="0">
              <a:solidFill>
                <a:srgbClr val="FFFFFF"/>
              </a:solidFill>
              <a:latin typeface="Montserrat 1"/>
            </a:endParaRPr>
          </a:p>
          <a:p>
            <a:pPr marL="314350" lvl="1">
              <a:lnSpc>
                <a:spcPts val="4076"/>
              </a:lnSpc>
            </a:pPr>
            <a:endParaRPr lang="en-US" sz="2911" dirty="0">
              <a:solidFill>
                <a:srgbClr val="FFFFFF"/>
              </a:solidFill>
              <a:latin typeface="Montserrat 1"/>
            </a:endParaRPr>
          </a:p>
          <a:p>
            <a:pPr marL="314350" lvl="1">
              <a:lnSpc>
                <a:spcPts val="4076"/>
              </a:lnSpc>
            </a:pPr>
            <a:endParaRPr lang="en-US" sz="2911" dirty="0">
              <a:solidFill>
                <a:srgbClr val="FFFFFF"/>
              </a:solidFill>
              <a:latin typeface="Montserrat 1"/>
            </a:endParaRPr>
          </a:p>
          <a:p>
            <a:pPr>
              <a:lnSpc>
                <a:spcPts val="4076"/>
              </a:lnSpc>
            </a:pPr>
            <a:endParaRPr lang="en-US" sz="2911" dirty="0">
              <a:solidFill>
                <a:srgbClr val="FFFFFF"/>
              </a:solidFill>
              <a:latin typeface="Montserrat 1"/>
            </a:endParaRPr>
          </a:p>
        </p:txBody>
      </p:sp>
      <p:pic>
        <p:nvPicPr>
          <p:cNvPr id="6" name="Picture 6"/>
          <p:cNvPicPr>
            <a:picLocks noChangeAspect="1"/>
          </p:cNvPicPr>
          <p:nvPr/>
        </p:nvPicPr>
        <p:blipFill>
          <a:blip r:embed="rId7"/>
          <a:srcRect l="27604" t="17966" r="30177" b="47910"/>
          <a:stretch>
            <a:fillRect/>
          </a:stretch>
        </p:blipFill>
        <p:spPr>
          <a:xfrm>
            <a:off x="15883030" y="320070"/>
            <a:ext cx="2130006" cy="1076017"/>
          </a:xfrm>
          <a:prstGeom prst="rect">
            <a:avLst/>
          </a:prstGeom>
        </p:spPr>
      </p:pic>
      <p:sp>
        <p:nvSpPr>
          <p:cNvPr id="10" name="TextBox 9">
            <a:extLst>
              <a:ext uri="{FF2B5EF4-FFF2-40B4-BE49-F238E27FC236}">
                <a16:creationId xmlns:a16="http://schemas.microsoft.com/office/drawing/2014/main" id="{4171C527-9992-76B0-2F33-82AC61C38C39}"/>
              </a:ext>
            </a:extLst>
          </p:cNvPr>
          <p:cNvSpPr txBox="1"/>
          <p:nvPr/>
        </p:nvSpPr>
        <p:spPr>
          <a:xfrm>
            <a:off x="17526000" y="9563100"/>
            <a:ext cx="301686" cy="369332"/>
          </a:xfrm>
          <a:prstGeom prst="rect">
            <a:avLst/>
          </a:prstGeom>
          <a:noFill/>
        </p:spPr>
        <p:txBody>
          <a:bodyPr wrap="none" rtlCol="0">
            <a:spAutoFit/>
          </a:bodyPr>
          <a:lstStyle/>
          <a:p>
            <a:r>
              <a:rPr lang="en-US" dirty="0">
                <a:solidFill>
                  <a:schemeClr val="bg1"/>
                </a:solidFill>
              </a:rPr>
              <a:t>9</a:t>
            </a:r>
          </a:p>
        </p:txBody>
      </p:sp>
      <p:pic>
        <p:nvPicPr>
          <p:cNvPr id="8" name="Picture 7">
            <a:extLst>
              <a:ext uri="{FF2B5EF4-FFF2-40B4-BE49-F238E27FC236}">
                <a16:creationId xmlns:a16="http://schemas.microsoft.com/office/drawing/2014/main" id="{13CE439C-13CD-8BE4-087F-67C65CAC4AD6}"/>
              </a:ext>
            </a:extLst>
          </p:cNvPr>
          <p:cNvPicPr>
            <a:picLocks noChangeAspect="1"/>
          </p:cNvPicPr>
          <p:nvPr/>
        </p:nvPicPr>
        <p:blipFill>
          <a:blip r:embed="rId8"/>
          <a:stretch>
            <a:fillRect/>
          </a:stretch>
        </p:blipFill>
        <p:spPr>
          <a:xfrm>
            <a:off x="15373623" y="9492620"/>
            <a:ext cx="2609314" cy="646232"/>
          </a:xfrm>
          <a:prstGeom prst="rect">
            <a:avLst/>
          </a:prstGeom>
        </p:spPr>
      </p:pic>
    </p:spTree>
    <p:extLst>
      <p:ext uri="{BB962C8B-B14F-4D97-AF65-F5344CB8AC3E}">
        <p14:creationId xmlns:p14="http://schemas.microsoft.com/office/powerpoint/2010/main" val="26331284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947</TotalTime>
  <Words>1025</Words>
  <Application>Microsoft Office PowerPoint</Application>
  <PresentationFormat>Custom</PresentationFormat>
  <Paragraphs>160</Paragraphs>
  <Slides>11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Montserrat 1 Bold</vt:lpstr>
      <vt:lpstr>Arial</vt:lpstr>
      <vt:lpstr>Montserrat 1</vt:lpstr>
      <vt:lpstr>Calibri</vt:lpstr>
      <vt:lpstr>Montserrat 3</vt:lpstr>
      <vt:lpstr>Office Theme</vt:lpstr>
      <vt:lpstr>PowerPoint Presentation</vt:lpstr>
      <vt:lpstr>Cautionary Statements</vt:lpstr>
      <vt:lpstr>About DatChat, Inc.</vt:lpstr>
      <vt:lpstr>PowerPoint Presentation</vt:lpstr>
      <vt:lpstr>PowerPoint Presentation</vt:lpstr>
      <vt:lpstr>AI Dogs Fueling User Adoption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SmarterVerse, Inc.</dc:title>
  <dc:creator>darin myman</dc:creator>
  <cp:lastModifiedBy>Anthony Hall</cp:lastModifiedBy>
  <cp:revision>27</cp:revision>
  <dcterms:created xsi:type="dcterms:W3CDTF">2006-08-16T00:00:00Z</dcterms:created>
  <dcterms:modified xsi:type="dcterms:W3CDTF">2023-09-06T16:37:59Z</dcterms:modified>
  <dc:identifier>DAFSmA6sMbs</dc:identifier>
</cp:coreProperties>
</file>